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"/>
  </p:notesMasterIdLst>
  <p:sldIdLst>
    <p:sldId id="257" r:id="rId2"/>
    <p:sldId id="270" r:id="rId3"/>
    <p:sldId id="265" r:id="rId4"/>
    <p:sldId id="268" r:id="rId5"/>
    <p:sldId id="269" r:id="rId6"/>
    <p:sldId id="267" r:id="rId7"/>
    <p:sldId id="266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0" autoAdjust="0"/>
    <p:restoredTop sz="81434" autoAdjust="0"/>
  </p:normalViewPr>
  <p:slideViewPr>
    <p:cSldViewPr>
      <p:cViewPr>
        <p:scale>
          <a:sx n="97" d="100"/>
          <a:sy n="97" d="100"/>
        </p:scale>
        <p:origin x="-40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2162D-7BFD-4BD7-97BD-89BC9FD13AA5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84738-337F-4BEF-8A2B-CA78797F92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13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CA" dirty="0" smtClean="0"/>
              <a:t>Service Providers: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dirty="0" smtClean="0"/>
              <a:t>Positively engage and consult with clients to better understand their harm reduction needs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dirty="0" smtClean="0"/>
              <a:t>Clearly communicate reasons for unavailable supplies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 smtClean="0"/>
          </a:p>
          <a:p>
            <a:pPr marL="228600" indent="-228600">
              <a:buFont typeface="+mj-lt"/>
              <a:buAutoNum type="arabicPeriod"/>
            </a:pPr>
            <a:r>
              <a:rPr lang="en-CA" dirty="0" smtClean="0"/>
              <a:t>Leader’s and management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dirty="0" smtClean="0"/>
              <a:t>Collect demographic information and statistics in ways that will not raise confidentiality concerns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dirty="0" smtClean="0"/>
              <a:t>Consider effective processes for maintaining adequate stores of supplies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 smtClean="0"/>
          </a:p>
          <a:p>
            <a:pPr marL="228600" indent="-228600">
              <a:buFont typeface="+mj-lt"/>
              <a:buAutoNum type="arabicPeriod"/>
            </a:pPr>
            <a:r>
              <a:rPr lang="en-CA" dirty="0" smtClean="0"/>
              <a:t>Peers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dirty="0" smtClean="0"/>
              <a:t>Participate in peer engagement processes to provide feedback about the impact of the local Harm Reduction service’s policies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dirty="0" smtClean="0"/>
              <a:t>Become involved in planning and delivering harm reduction services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4738-337F-4BEF-8A2B-CA78797F923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24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105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80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49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210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879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878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513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51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477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24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800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56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1183" y="111286"/>
            <a:ext cx="8738401" cy="6126026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23528" y="3093804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418915"/>
            <a:ext cx="7772400" cy="1470025"/>
          </a:xfrm>
        </p:spPr>
        <p:txBody>
          <a:bodyPr>
            <a:normAutofit/>
          </a:bodyPr>
          <a:lstStyle/>
          <a:p>
            <a:r>
              <a:rPr lang="en-CA" dirty="0" smtClean="0"/>
              <a:t>Community Health Centre Scenario </a:t>
            </a:r>
            <a:r>
              <a:rPr lang="en-CA" dirty="0"/>
              <a:t>1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75656" y="34290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Based on Stigma &amp; Trust Findings </a:t>
            </a:r>
          </a:p>
          <a:p>
            <a:r>
              <a:rPr lang="en-CA" dirty="0" smtClean="0"/>
              <a:t>from the </a:t>
            </a:r>
          </a:p>
          <a:p>
            <a:r>
              <a:rPr lang="en-CA" dirty="0" smtClean="0"/>
              <a:t>Peer 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Engagement</a:t>
            </a:r>
            <a:r>
              <a:rPr lang="en-CA" dirty="0" smtClean="0"/>
              <a:t> and Evaluation Project (PEEP)</a:t>
            </a:r>
            <a:endParaRPr lang="en-CA" dirty="0"/>
          </a:p>
        </p:txBody>
      </p:sp>
      <p:grpSp>
        <p:nvGrpSpPr>
          <p:cNvPr id="22" name="Group 21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3" name="Group 22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5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429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HC 1 PEEP HD2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4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6000">
        <p:fade/>
      </p:transition>
    </mc:Choice>
    <mc:Fallback xmlns="">
      <p:transition spd="med" advClick="0" advTm="4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6126026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08" y="317020"/>
            <a:ext cx="8229600" cy="1143000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C00000"/>
                </a:solidFill>
              </a:rPr>
              <a:t>This Scenario comes from </a:t>
            </a:r>
            <a:r>
              <a:rPr lang="en-CA" sz="3200" dirty="0">
                <a:solidFill>
                  <a:srgbClr val="C00000"/>
                </a:solidFill>
              </a:rPr>
              <a:t>the Lived </a:t>
            </a:r>
            <a:r>
              <a:rPr lang="en-CA" sz="3200" dirty="0" smtClean="0">
                <a:solidFill>
                  <a:srgbClr val="C00000"/>
                </a:solidFill>
              </a:rPr>
              <a:t>Experience of People </a:t>
            </a:r>
            <a:r>
              <a:rPr lang="en-CA" sz="3200" dirty="0">
                <a:solidFill>
                  <a:srgbClr val="C00000"/>
                </a:solidFill>
              </a:rPr>
              <a:t>Who Use Drugs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28" y="1801501"/>
            <a:ext cx="8229600" cy="410445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sz="2800" dirty="0"/>
              <a:t>“You have to go to the desk and ask </a:t>
            </a:r>
            <a:r>
              <a:rPr lang="en-CA" sz="2800"/>
              <a:t>for </a:t>
            </a:r>
            <a:r>
              <a:rPr lang="en-CA" sz="2800" dirty="0" smtClean="0"/>
              <a:t>(</a:t>
            </a:r>
            <a:r>
              <a:rPr lang="en-CA" sz="2800" smtClean="0"/>
              <a:t>supplies</a:t>
            </a:r>
            <a:r>
              <a:rPr lang="en-CA" sz="2800" dirty="0" smtClean="0"/>
              <a:t>). </a:t>
            </a:r>
            <a:r>
              <a:rPr lang="en-CA" sz="2800" dirty="0"/>
              <a:t>I don’t feel comfortable on them keeping track of who’s using the </a:t>
            </a:r>
            <a:r>
              <a:rPr lang="en-CA" sz="2800" dirty="0" smtClean="0"/>
              <a:t>supplies… it </a:t>
            </a:r>
            <a:r>
              <a:rPr lang="en-CA" sz="2800" dirty="0"/>
              <a:t>may </a:t>
            </a:r>
            <a:r>
              <a:rPr lang="en-CA" sz="2800" dirty="0" smtClean="0"/>
              <a:t>be… in the </a:t>
            </a:r>
            <a:r>
              <a:rPr lang="en-CA" sz="2800" dirty="0"/>
              <a:t>future </a:t>
            </a:r>
            <a:r>
              <a:rPr lang="en-CA" sz="2800" dirty="0" smtClean="0"/>
              <a:t>use(d) against you…” </a:t>
            </a:r>
          </a:p>
          <a:p>
            <a:pPr marL="400050" lvl="1" indent="0">
              <a:buNone/>
            </a:pPr>
            <a:r>
              <a:rPr lang="en-CA" sz="2400" i="1" dirty="0" smtClean="0"/>
              <a:t>– Male</a:t>
            </a:r>
            <a:r>
              <a:rPr lang="en-CA" sz="2400" i="1" dirty="0"/>
              <a:t>, </a:t>
            </a:r>
            <a:r>
              <a:rPr lang="en-CA" sz="2400" i="1" dirty="0" smtClean="0"/>
              <a:t>Vancouver Coastal</a:t>
            </a:r>
            <a:endParaRPr lang="en-CA" sz="2400" i="1" dirty="0"/>
          </a:p>
          <a:p>
            <a:pPr marL="0" indent="0">
              <a:buNone/>
            </a:pPr>
            <a:endParaRPr lang="en-CA" sz="1300" dirty="0"/>
          </a:p>
          <a:p>
            <a:pPr marL="0" indent="0">
              <a:buNone/>
            </a:pPr>
            <a:r>
              <a:rPr lang="en-CA" sz="2800" dirty="0" smtClean="0"/>
              <a:t>“…in (city name) you </a:t>
            </a:r>
            <a:r>
              <a:rPr lang="en-CA" sz="2800" dirty="0"/>
              <a:t>have to </a:t>
            </a:r>
            <a:r>
              <a:rPr lang="en-CA" sz="2800" dirty="0" smtClean="0"/>
              <a:t>(give) your birthdate… otherwise they won’t </a:t>
            </a:r>
            <a:r>
              <a:rPr lang="en-CA" sz="2800" dirty="0"/>
              <a:t>give you needles at the Needle Exchange.” </a:t>
            </a:r>
            <a:endParaRPr lang="en-CA" sz="2800" dirty="0" smtClean="0"/>
          </a:p>
          <a:p>
            <a:pPr marL="400050" lvl="1" indent="0">
              <a:buNone/>
            </a:pPr>
            <a:r>
              <a:rPr lang="en-CA" sz="2400" i="1" dirty="0" smtClean="0"/>
              <a:t>– Female</a:t>
            </a:r>
            <a:r>
              <a:rPr lang="en-CA" sz="2400" i="1" dirty="0"/>
              <a:t>, </a:t>
            </a:r>
            <a:r>
              <a:rPr lang="en-CA" sz="2400" i="1" dirty="0" smtClean="0"/>
              <a:t>Vancouver Coastal</a:t>
            </a:r>
          </a:p>
          <a:p>
            <a:pPr marL="0" indent="0">
              <a:buNone/>
            </a:pPr>
            <a:endParaRPr lang="en-CA" sz="1400" i="1" dirty="0"/>
          </a:p>
          <a:p>
            <a:pPr marL="0" indent="0">
              <a:buNone/>
            </a:pPr>
            <a:r>
              <a:rPr lang="en-CA" sz="2800" dirty="0"/>
              <a:t> </a:t>
            </a:r>
            <a:r>
              <a:rPr lang="en-CA" sz="2800" dirty="0" smtClean="0"/>
              <a:t> “…when </a:t>
            </a:r>
            <a:r>
              <a:rPr lang="en-CA" sz="2800" dirty="0"/>
              <a:t>they gave me the supplies all they gave me was rigs, water and alcohol swabs…”</a:t>
            </a:r>
          </a:p>
          <a:p>
            <a:pPr marL="0" indent="0">
              <a:buNone/>
            </a:pPr>
            <a:r>
              <a:rPr lang="en-CA" sz="2800" dirty="0" smtClean="0"/>
              <a:t>“</a:t>
            </a:r>
            <a:r>
              <a:rPr lang="en-CA" sz="2800" dirty="0"/>
              <a:t>Umm, that’s </a:t>
            </a:r>
            <a:r>
              <a:rPr lang="en-CA" sz="2800" dirty="0" err="1"/>
              <a:t>kinda</a:t>
            </a:r>
            <a:r>
              <a:rPr lang="en-CA" sz="2800" dirty="0"/>
              <a:t> incomplete, you know.” </a:t>
            </a:r>
            <a:endParaRPr lang="en-CA" sz="2800" dirty="0" smtClean="0"/>
          </a:p>
          <a:p>
            <a:pPr marL="400050" lvl="1" indent="0">
              <a:buNone/>
            </a:pPr>
            <a:r>
              <a:rPr lang="en-CA" sz="2400" i="1" dirty="0" smtClean="0"/>
              <a:t> – </a:t>
            </a:r>
            <a:r>
              <a:rPr lang="en-CA" sz="2400" i="1" dirty="0"/>
              <a:t>Male and Female, </a:t>
            </a:r>
            <a:r>
              <a:rPr lang="en-CA" sz="2400" i="1" dirty="0" smtClean="0"/>
              <a:t>Vancouver Coastal</a:t>
            </a:r>
            <a:endParaRPr lang="en-CA" sz="2400" i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33" name="Group 32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35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62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Behaviours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988840"/>
            <a:ext cx="7488832" cy="31683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staff member or Peer’s behaviour positively or negatively affect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might have motivated each person to behave the way they did?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the possible outcomes of each person’s behaviours?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9" name="Group 28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31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275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The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7" y="2060848"/>
            <a:ext cx="7886088" cy="28803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design of the Harm Reduction Service positively or negatively affect the outcome of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Why might the service be set up that way?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some possible outcomes of the way the service was set up?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33" name="Group 32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35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922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6827" y="111287"/>
            <a:ext cx="8738401" cy="6054018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 smtClean="0">
                <a:solidFill>
                  <a:srgbClr val="C00000"/>
                </a:solidFill>
              </a:rPr>
              <a:t>Discussion: The Role of Stigma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27" y="1698610"/>
            <a:ext cx="8229600" cy="39626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5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Stigma: </a:t>
            </a:r>
            <a:r>
              <a:rPr lang="en-US" sz="35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disapproval and negative judgements toward people who use drugs </a:t>
            </a:r>
            <a:endParaRPr lang="en-US" sz="35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might stigma contribute to negative </a:t>
            </a:r>
            <a:r>
              <a:rPr lang="en-CA" sz="2800" dirty="0" smtClean="0"/>
              <a:t>outcomes? Consider</a:t>
            </a:r>
            <a:r>
              <a:rPr lang="en-CA" sz="2800" dirty="0" smtClean="0"/>
              <a:t>:</a:t>
            </a:r>
          </a:p>
          <a:p>
            <a:pPr lvl="2"/>
            <a:r>
              <a:rPr lang="en-CA" dirty="0" smtClean="0"/>
              <a:t>Internal stigma</a:t>
            </a:r>
          </a:p>
          <a:p>
            <a:pPr lvl="2"/>
            <a:r>
              <a:rPr lang="en-CA" dirty="0" smtClean="0"/>
              <a:t>Stigma in relationships</a:t>
            </a:r>
          </a:p>
          <a:p>
            <a:pPr lvl="2"/>
            <a:r>
              <a:rPr lang="en-CA" dirty="0" smtClean="0"/>
              <a:t>Stigma in organizations (institutions, government, society)</a:t>
            </a:r>
          </a:p>
          <a:p>
            <a:pPr lvl="2"/>
            <a:r>
              <a:rPr lang="en-CA" dirty="0" smtClean="0"/>
              <a:t>Stigma in how people communicate</a:t>
            </a:r>
            <a:endParaRPr lang="en-CA" dirty="0"/>
          </a:p>
        </p:txBody>
      </p:sp>
      <p:grpSp>
        <p:nvGrpSpPr>
          <p:cNvPr id="33" name="Group 32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34" name="Group 33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36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74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1183" y="111286"/>
            <a:ext cx="8738401" cy="6126026"/>
            <a:chOff x="221183" y="111286"/>
            <a:chExt cx="8738401" cy="5867325"/>
          </a:xfrm>
        </p:grpSpPr>
        <p:sp>
          <p:nvSpPr>
            <p:cNvPr id="5" name="Rounded Rectangle 4"/>
            <p:cNvSpPr/>
            <p:nvPr/>
          </p:nvSpPr>
          <p:spPr>
            <a:xfrm>
              <a:off x="221183" y="111286"/>
              <a:ext cx="8738401" cy="586732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27883" y="212627"/>
              <a:ext cx="8525001" cy="54486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Summary: Options </a:t>
            </a:r>
            <a:r>
              <a:rPr lang="en-CA" sz="4000" dirty="0">
                <a:solidFill>
                  <a:srgbClr val="C00000"/>
                </a:solidFill>
              </a:rPr>
              <a:t>&amp;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343" y="1556792"/>
            <a:ext cx="8229600" cy="42484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 smtClean="0"/>
              <a:t>How </a:t>
            </a:r>
            <a:r>
              <a:rPr lang="en-CA" smtClean="0"/>
              <a:t>might service </a:t>
            </a:r>
            <a:r>
              <a:rPr lang="en-CA" dirty="0"/>
              <a:t>providers </a:t>
            </a:r>
            <a:r>
              <a:rPr lang="en-CA" dirty="0" smtClean="0"/>
              <a:t>contribute to improving the outcome of the situation? </a:t>
            </a:r>
            <a:endParaRPr lang="en-CA" dirty="0"/>
          </a:p>
          <a:p>
            <a:pPr marL="457200" indent="-457200">
              <a:buFont typeface="+mj-lt"/>
              <a:buAutoNum type="arabicPeriod"/>
            </a:pPr>
            <a:endParaRPr lang="en-CA" sz="1900" dirty="0" smtClean="0"/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What could leaders and </a:t>
            </a:r>
            <a:r>
              <a:rPr lang="en-CA" dirty="0"/>
              <a:t>management </a:t>
            </a:r>
            <a:r>
              <a:rPr lang="en-CA" dirty="0" smtClean="0"/>
              <a:t>change to produce a positive outcome?</a:t>
            </a:r>
            <a:endParaRPr lang="en-CA" dirty="0"/>
          </a:p>
          <a:p>
            <a:pPr marL="457200" lvl="0" indent="-457200">
              <a:buFont typeface="+mj-lt"/>
              <a:buAutoNum type="arabicPeriod"/>
            </a:pPr>
            <a:endParaRPr lang="en-CA" sz="1900" dirty="0"/>
          </a:p>
          <a:p>
            <a:pPr marL="514350" lvl="0" indent="-514350">
              <a:buFont typeface="+mj-lt"/>
              <a:buAutoNum type="arabicPeriod"/>
            </a:pPr>
            <a:r>
              <a:rPr lang="en-CA" dirty="0" smtClean="0"/>
              <a:t>How could Peers participate in producing a better outcome to situations like this?</a:t>
            </a:r>
          </a:p>
          <a:p>
            <a:pPr marL="0" lvl="0" indent="0">
              <a:buNone/>
            </a:pPr>
            <a:endParaRPr lang="en-CA" dirty="0" smtClean="0"/>
          </a:p>
          <a:p>
            <a:pPr marL="0" lv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327883" y="1191505"/>
            <a:ext cx="8533712" cy="1492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98000">
                <a:schemeClr val="bg1">
                  <a:lumMod val="65000"/>
                  <a:alpha val="3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9" name="Group 18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0" name="Group 19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2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692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7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</TotalTime>
  <Words>365</Words>
  <Application>Microsoft Office PowerPoint</Application>
  <PresentationFormat>On-screen Show (4:3)</PresentationFormat>
  <Paragraphs>49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Community Health Centre Scenario 1</vt:lpstr>
      <vt:lpstr>PowerPoint Presentation</vt:lpstr>
      <vt:lpstr>This Scenario comes from the Lived Experience of People Who Use Drugs</vt:lpstr>
      <vt:lpstr>Discussion: Behaviours</vt:lpstr>
      <vt:lpstr>Discussion: The Service</vt:lpstr>
      <vt:lpstr>Discussion: The Role of Stigma</vt:lpstr>
      <vt:lpstr>Summary: Options &amp; Opportunities</vt:lpstr>
    </vt:vector>
  </TitlesOfParts>
  <Company>Health Shared Services 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Methadone Scenario 4</dc:title>
  <dc:creator>Burgess, Heather</dc:creator>
  <cp:lastModifiedBy>Tigchelaar, James</cp:lastModifiedBy>
  <cp:revision>64</cp:revision>
  <dcterms:created xsi:type="dcterms:W3CDTF">2016-08-03T19:50:21Z</dcterms:created>
  <dcterms:modified xsi:type="dcterms:W3CDTF">2017-11-08T22:53:00Z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6FC0AE47-3CAE-4D33-A72E-5FCAF9FD3BA2</vt:lpwstr>
  </property>
  <property fmtid="{D5CDD505-2E9C-101B-9397-08002B2CF9AE}" pid="3" name="ArticulatePath">
    <vt:lpwstr>Community Health Centre Scenario 1</vt:lpwstr>
  </property>
</Properties>
</file>