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0"/>
  </p:notesMasterIdLst>
  <p:sldIdLst>
    <p:sldId id="257" r:id="rId3"/>
    <p:sldId id="270" r:id="rId4"/>
    <p:sldId id="263" r:id="rId5"/>
    <p:sldId id="271" r:id="rId6"/>
    <p:sldId id="272" r:id="rId7"/>
    <p:sldId id="276" r:id="rId8"/>
    <p:sldId id="275" r:id="rId9"/>
  </p:sldIdLst>
  <p:sldSz cx="9144000" cy="6858000" type="screen4x3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5800" autoAdjust="0"/>
  </p:normalViewPr>
  <p:slideViewPr>
    <p:cSldViewPr>
      <p:cViewPr varScale="1">
        <p:scale>
          <a:sx n="78" d="100"/>
          <a:sy n="78" d="100"/>
        </p:scale>
        <p:origin x="-96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17B806-7D1D-4DE9-B9DA-0E9FE33A5509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EB5ABC-0766-416F-9749-FC786B7846E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4220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CA" dirty="0" smtClean="0"/>
              <a:t>Service Providers: </a:t>
            </a:r>
          </a:p>
          <a:p>
            <a:pPr marL="800100" lvl="1" indent="-342900"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en-CA" sz="1200" kern="1200" dirty="0" smtClean="0">
                <a:solidFill>
                  <a:srgbClr val="000000"/>
                </a:solidFill>
                <a:effectLst/>
                <a:latin typeface="+mn-lt"/>
                <a:ea typeface="Times New Roman"/>
                <a:cs typeface="Times New Roman"/>
              </a:rPr>
              <a:t>Consider how to provide non-judgemental services</a:t>
            </a:r>
            <a:endParaRPr lang="en-CA" sz="800" dirty="0" smtClean="0">
              <a:effectLst/>
              <a:latin typeface="Times New Roman"/>
              <a:ea typeface="Times New Roman"/>
              <a:cs typeface="Times New Roman"/>
            </a:endParaRPr>
          </a:p>
          <a:p>
            <a:pPr marL="800100" lvl="1" indent="-342900"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en-CA" sz="1200" kern="1200" dirty="0" smtClean="0">
                <a:solidFill>
                  <a:srgbClr val="000000"/>
                </a:solidFill>
                <a:effectLst/>
                <a:latin typeface="+mn-lt"/>
                <a:ea typeface="Times New Roman"/>
                <a:cs typeface="Times New Roman"/>
              </a:rPr>
              <a:t>Exercise professionalism when dealing with personal stress</a:t>
            </a:r>
            <a:endParaRPr lang="en-CA" sz="800" dirty="0" smtClean="0">
              <a:effectLst/>
              <a:latin typeface="Times New Roman"/>
              <a:ea typeface="Times New Roman"/>
              <a:cs typeface="Times New Roman"/>
            </a:endParaRPr>
          </a:p>
          <a:p>
            <a:pPr marL="914400" lvl="2" indent="0">
              <a:buFont typeface="Arial" panose="020B0604020202020204" pitchFamily="34" charset="0"/>
              <a:buNone/>
            </a:pPr>
            <a:endParaRPr lang="en-CA" dirty="0" smtClean="0"/>
          </a:p>
          <a:p>
            <a:pPr marL="228600" indent="-228600">
              <a:buFont typeface="+mj-lt"/>
              <a:buAutoNum type="arabicPeriod"/>
            </a:pPr>
            <a:r>
              <a:rPr lang="en-CA" dirty="0" smtClean="0"/>
              <a:t>Leader’s and management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Ensure standardized harm reduction education available to all staff</a:t>
            </a:r>
            <a:endParaRPr lang="en-CA" sz="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Ensure information is easy to access and understand</a:t>
            </a:r>
            <a:endParaRPr lang="en-CA" sz="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 employees in coping with personal stress</a:t>
            </a:r>
            <a:endParaRPr lang="en-CA" sz="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CA" dirty="0" smtClean="0"/>
          </a:p>
          <a:p>
            <a:pPr marL="228600" indent="-228600">
              <a:buFont typeface="+mj-lt"/>
              <a:buAutoNum type="arabicPeriod"/>
            </a:pPr>
            <a:r>
              <a:rPr lang="en-CA" dirty="0" smtClean="0"/>
              <a:t>Peers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Participate in Peer engagement processes to improve harm reduction services</a:t>
            </a:r>
            <a:endParaRPr lang="en-CA" sz="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Help harm reduction services develop people-first language and approaches</a:t>
            </a:r>
            <a:endParaRPr lang="en-CA" sz="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CA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84738-337F-4BEF-8A2B-CA78797F923B}" type="slidenum">
              <a:rPr lang="en-CA" smtClean="0">
                <a:solidFill>
                  <a:prstClr val="black"/>
                </a:solidFill>
              </a:rPr>
              <a:pPr/>
              <a:t>7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8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89E13-BF51-4C06-8072-859B396AE023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483C-7532-4B3D-B705-3AC61E84C28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7826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89E13-BF51-4C06-8072-859B396AE023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483C-7532-4B3D-B705-3AC61E84C28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9918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89E13-BF51-4C06-8072-859B396AE023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483C-7532-4B3D-B705-3AC61E84C28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9725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0738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8662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578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8419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1340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7101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0039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387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89E13-BF51-4C06-8072-859B396AE023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483C-7532-4B3D-B705-3AC61E84C28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875843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1191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1428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145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89E13-BF51-4C06-8072-859B396AE023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483C-7532-4B3D-B705-3AC61E84C28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89598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89E13-BF51-4C06-8072-859B396AE023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483C-7532-4B3D-B705-3AC61E84C28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6228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89E13-BF51-4C06-8072-859B396AE023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483C-7532-4B3D-B705-3AC61E84C28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0708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89E13-BF51-4C06-8072-859B396AE023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483C-7532-4B3D-B705-3AC61E84C28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7284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89E13-BF51-4C06-8072-859B396AE023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483C-7532-4B3D-B705-3AC61E84C28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6864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89E13-BF51-4C06-8072-859B396AE023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483C-7532-4B3D-B705-3AC61E84C28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5028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89E13-BF51-4C06-8072-859B396AE023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483C-7532-4B3D-B705-3AC61E84C28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8189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89E13-BF51-4C06-8072-859B396AE023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F483C-7532-4B3D-B705-3AC61E84C28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7704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BD503-44CA-4C6F-8E7A-BACEDE9A4D6B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2D7BD-40C9-4FBC-8C7C-12556A6FF81D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935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.jpeg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221183" y="111286"/>
            <a:ext cx="8738401" cy="6054018"/>
            <a:chOff x="221183" y="111286"/>
            <a:chExt cx="8738401" cy="6570357"/>
          </a:xfrm>
        </p:grpSpPr>
        <p:grpSp>
          <p:nvGrpSpPr>
            <p:cNvPr id="19" name="Group 18"/>
            <p:cNvGrpSpPr/>
            <p:nvPr/>
          </p:nvGrpSpPr>
          <p:grpSpPr>
            <a:xfrm>
              <a:off x="221183" y="111286"/>
              <a:ext cx="8738401" cy="6570357"/>
              <a:chOff x="221183" y="111286"/>
              <a:chExt cx="8738401" cy="6010301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221183" y="111286"/>
                <a:ext cx="8738401" cy="6010301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>
                <a:off x="327883" y="212627"/>
                <a:ext cx="8525001" cy="544862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323528" y="3093804"/>
              <a:ext cx="8533712" cy="149263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98000">
                  <a:schemeClr val="bg1">
                    <a:lumMod val="65000"/>
                    <a:alpha val="33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95502" y="1340768"/>
            <a:ext cx="7772400" cy="1470025"/>
          </a:xfrm>
        </p:spPr>
        <p:txBody>
          <a:bodyPr/>
          <a:lstStyle/>
          <a:p>
            <a:r>
              <a:rPr lang="en-CA" dirty="0" smtClean="0"/>
              <a:t>Community Health Centre Scenario </a:t>
            </a:r>
            <a:r>
              <a:rPr lang="en-CA" dirty="0"/>
              <a:t>2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599" y="3356992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CA" dirty="0" smtClean="0"/>
              <a:t>Based on Stigma &amp; Trust Findings </a:t>
            </a:r>
          </a:p>
          <a:p>
            <a:r>
              <a:rPr lang="en-CA" dirty="0" smtClean="0"/>
              <a:t>from the </a:t>
            </a:r>
          </a:p>
          <a:p>
            <a:r>
              <a:rPr lang="en-CA" dirty="0" smtClean="0"/>
              <a:t>Peer Engagement and Evaluation Project (PEEP)</a:t>
            </a:r>
            <a:endParaRPr lang="en-CA" dirty="0"/>
          </a:p>
        </p:txBody>
      </p:sp>
      <p:grpSp>
        <p:nvGrpSpPr>
          <p:cNvPr id="15" name="Group 14"/>
          <p:cNvGrpSpPr/>
          <p:nvPr/>
        </p:nvGrpSpPr>
        <p:grpSpPr>
          <a:xfrm>
            <a:off x="1761231" y="6291963"/>
            <a:ext cx="5658304" cy="488287"/>
            <a:chOff x="434427" y="6101353"/>
            <a:chExt cx="8355717" cy="768262"/>
          </a:xfrm>
        </p:grpSpPr>
        <p:grpSp>
          <p:nvGrpSpPr>
            <p:cNvPr id="16" name="Group 15"/>
            <p:cNvGrpSpPr/>
            <p:nvPr/>
          </p:nvGrpSpPr>
          <p:grpSpPr>
            <a:xfrm>
              <a:off x="434427" y="6101353"/>
              <a:ext cx="8355717" cy="719985"/>
              <a:chOff x="434427" y="6055965"/>
              <a:chExt cx="8355717" cy="719985"/>
            </a:xfrm>
          </p:grpSpPr>
          <p:pic>
            <p:nvPicPr>
              <p:cNvPr id="29" name="Picture 2" descr="H:\epid\COMMITTEES AND ORGANIZATIONS\BC Harm Reduction\Students\2015_studentfolders\Corinne\HRSS one-pagers\images\hrss_logo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4328" y="6063928"/>
                <a:ext cx="1265816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9" descr="http://www.ece.ubc.ca/~colind/i/UBClogo.gi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427" y="6055966"/>
                <a:ext cx="522150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H:\epid\COMMITTEES AND ORGANIZATIONS\BC Harm Reduction\A_Team_Admin\social_media_other_accounts\Hello Cool World\Logo\HA Logos\PHSA logo_jpg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016" y="6055965"/>
                <a:ext cx="2255912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7" name="Picture 3" descr="H:\epid\COMMITTEES AND ORGANIZATIONS\BC Harm Reduction\Students\2015_studentfolders\Corinne\HRSS one-pagers\images\towardtheheart_logo2jpg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6109316"/>
              <a:ext cx="1650019" cy="760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97746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C 2 PEEP HD2.mp4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840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6000">
        <p:fade/>
      </p:transition>
    </mc:Choice>
    <mc:Fallback xmlns="">
      <p:transition spd="med" advClick="0" advTm="4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21183" y="111286"/>
            <a:ext cx="8738401" cy="6054018"/>
            <a:chOff x="221183" y="111286"/>
            <a:chExt cx="8738401" cy="6414058"/>
          </a:xfrm>
        </p:grpSpPr>
        <p:grpSp>
          <p:nvGrpSpPr>
            <p:cNvPr id="14" name="Group 13"/>
            <p:cNvGrpSpPr/>
            <p:nvPr/>
          </p:nvGrpSpPr>
          <p:grpSpPr>
            <a:xfrm>
              <a:off x="221183" y="111286"/>
              <a:ext cx="8738401" cy="6414058"/>
              <a:chOff x="221183" y="111286"/>
              <a:chExt cx="8738401" cy="5867325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221183" y="111286"/>
                <a:ext cx="8738401" cy="5867325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7" name="Rounded Rectangle 16"/>
              <p:cNvSpPr/>
              <p:nvPr/>
            </p:nvSpPr>
            <p:spPr>
              <a:xfrm>
                <a:off x="327883" y="212627"/>
                <a:ext cx="8525001" cy="544862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319172" y="1608964"/>
              <a:ext cx="8533712" cy="149263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98000">
                  <a:schemeClr val="bg1">
                    <a:lumMod val="65000"/>
                    <a:alpha val="33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228" y="1949412"/>
            <a:ext cx="8229600" cy="388843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sz="2600" dirty="0"/>
              <a:t>“They </a:t>
            </a:r>
            <a:r>
              <a:rPr lang="en-CA" sz="2600" dirty="0" smtClean="0"/>
              <a:t>don’t… try </a:t>
            </a:r>
            <a:r>
              <a:rPr lang="en-CA" sz="2600" dirty="0"/>
              <a:t>and label you as you pick stuff up, you know they don’t try </a:t>
            </a:r>
            <a:r>
              <a:rPr lang="en-CA" sz="2600" dirty="0" smtClean="0"/>
              <a:t>…and influence </a:t>
            </a:r>
            <a:r>
              <a:rPr lang="en-CA" sz="2600" dirty="0"/>
              <a:t>you and tell you to be </a:t>
            </a:r>
            <a:r>
              <a:rPr lang="en-CA" sz="2600" dirty="0" smtClean="0"/>
              <a:t>better, </a:t>
            </a:r>
            <a:r>
              <a:rPr lang="en-CA" sz="2600" dirty="0"/>
              <a:t>or </a:t>
            </a:r>
            <a:r>
              <a:rPr lang="en-CA" sz="2600" dirty="0" smtClean="0"/>
              <a:t>…comment </a:t>
            </a:r>
            <a:r>
              <a:rPr lang="en-CA" sz="2600" dirty="0"/>
              <a:t>in any direction about your use, </a:t>
            </a:r>
            <a:r>
              <a:rPr lang="en-CA" sz="2600" dirty="0" smtClean="0"/>
              <a:t>…whether </a:t>
            </a:r>
            <a:r>
              <a:rPr lang="en-CA" sz="2600" dirty="0"/>
              <a:t>it’s good bad or </a:t>
            </a:r>
            <a:r>
              <a:rPr lang="en-CA" sz="2600" dirty="0" smtClean="0"/>
              <a:t>indifferent...” </a:t>
            </a:r>
          </a:p>
          <a:p>
            <a:pPr marL="400050" lvl="1" indent="0">
              <a:buNone/>
            </a:pPr>
            <a:r>
              <a:rPr lang="en-CA" sz="600" dirty="0" smtClean="0"/>
              <a:t/>
            </a:r>
            <a:br>
              <a:rPr lang="en-CA" sz="600" dirty="0" smtClean="0"/>
            </a:br>
            <a:r>
              <a:rPr lang="en-CA" sz="2000" i="1" dirty="0" smtClean="0"/>
              <a:t>– </a:t>
            </a:r>
            <a:r>
              <a:rPr lang="en-CA" sz="2000" i="1" dirty="0"/>
              <a:t>Male, </a:t>
            </a:r>
            <a:r>
              <a:rPr lang="en-CA" sz="2000" i="1" dirty="0" smtClean="0"/>
              <a:t>Island Health Authority</a:t>
            </a:r>
          </a:p>
          <a:p>
            <a:pPr marL="0" indent="0">
              <a:buNone/>
            </a:pPr>
            <a:endParaRPr lang="en-CA" sz="1200" dirty="0"/>
          </a:p>
          <a:p>
            <a:pPr marL="0" indent="0">
              <a:buNone/>
            </a:pPr>
            <a:r>
              <a:rPr lang="en-CA" sz="2600" dirty="0" smtClean="0"/>
              <a:t>“Some </a:t>
            </a:r>
            <a:r>
              <a:rPr lang="en-CA" sz="2600" dirty="0"/>
              <a:t>of the staff </a:t>
            </a:r>
            <a:r>
              <a:rPr lang="en-CA" sz="2600" dirty="0" smtClean="0"/>
              <a:t>members… at </a:t>
            </a:r>
            <a:r>
              <a:rPr lang="en-CA" sz="2600" dirty="0"/>
              <a:t>the </a:t>
            </a:r>
            <a:r>
              <a:rPr lang="en-CA" sz="2600" dirty="0" smtClean="0"/>
              <a:t>shelter… they </a:t>
            </a:r>
            <a:r>
              <a:rPr lang="en-CA" sz="2600" dirty="0"/>
              <a:t>actually </a:t>
            </a:r>
            <a:r>
              <a:rPr lang="en-CA" sz="2600" dirty="0" smtClean="0"/>
              <a:t>bring …how </a:t>
            </a:r>
            <a:r>
              <a:rPr lang="en-CA" sz="2600" dirty="0"/>
              <a:t>they’re feeling at </a:t>
            </a:r>
            <a:r>
              <a:rPr lang="en-CA" sz="2600" dirty="0" smtClean="0"/>
              <a:t>home to </a:t>
            </a:r>
            <a:r>
              <a:rPr lang="en-CA" sz="2600" dirty="0"/>
              <a:t>work and they take it out on the girls when they should not be.” </a:t>
            </a:r>
            <a:endParaRPr lang="en-CA" sz="2600" dirty="0" smtClean="0"/>
          </a:p>
          <a:p>
            <a:pPr marL="400050" lvl="1" indent="0">
              <a:buNone/>
            </a:pPr>
            <a:r>
              <a:rPr lang="en-CA" sz="1100" dirty="0" smtClean="0"/>
              <a:t/>
            </a:r>
            <a:br>
              <a:rPr lang="en-CA" sz="1100" dirty="0" smtClean="0"/>
            </a:br>
            <a:r>
              <a:rPr lang="en-CA" sz="2000" i="1" dirty="0" smtClean="0"/>
              <a:t>– Female, Northern Health Authority</a:t>
            </a:r>
          </a:p>
          <a:p>
            <a:pPr marL="0" indent="0">
              <a:buNone/>
            </a:pPr>
            <a:endParaRPr lang="en-CA" sz="2400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34427" y="369638"/>
            <a:ext cx="8229600" cy="1143000"/>
          </a:xfrm>
        </p:spPr>
        <p:txBody>
          <a:bodyPr>
            <a:noAutofit/>
          </a:bodyPr>
          <a:lstStyle/>
          <a:p>
            <a:r>
              <a:rPr lang="en-CA" sz="3200" dirty="0" smtClean="0">
                <a:solidFill>
                  <a:srgbClr val="C00000"/>
                </a:solidFill>
              </a:rPr>
              <a:t>This Scenario comes from </a:t>
            </a:r>
            <a:r>
              <a:rPr lang="en-CA" sz="3200" dirty="0">
                <a:solidFill>
                  <a:srgbClr val="C00000"/>
                </a:solidFill>
              </a:rPr>
              <a:t>the Lived </a:t>
            </a:r>
            <a:r>
              <a:rPr lang="en-CA" sz="3200" dirty="0" smtClean="0">
                <a:solidFill>
                  <a:srgbClr val="C00000"/>
                </a:solidFill>
              </a:rPr>
              <a:t>Experience of People </a:t>
            </a:r>
            <a:r>
              <a:rPr lang="en-CA" sz="3200" dirty="0">
                <a:solidFill>
                  <a:srgbClr val="C00000"/>
                </a:solidFill>
              </a:rPr>
              <a:t>Who Use Drugs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761231" y="6291963"/>
            <a:ext cx="5658304" cy="488287"/>
            <a:chOff x="434427" y="6101353"/>
            <a:chExt cx="8355717" cy="768262"/>
          </a:xfrm>
        </p:grpSpPr>
        <p:grpSp>
          <p:nvGrpSpPr>
            <p:cNvPr id="26" name="Group 25"/>
            <p:cNvGrpSpPr/>
            <p:nvPr/>
          </p:nvGrpSpPr>
          <p:grpSpPr>
            <a:xfrm>
              <a:off x="434427" y="6101353"/>
              <a:ext cx="8355717" cy="719985"/>
              <a:chOff x="434427" y="6055965"/>
              <a:chExt cx="8355717" cy="719985"/>
            </a:xfrm>
          </p:grpSpPr>
          <p:pic>
            <p:nvPicPr>
              <p:cNvPr id="28" name="Picture 2" descr="H:\epid\COMMITTEES AND ORGANIZATIONS\BC Harm Reduction\Students\2015_studentfolders\Corinne\HRSS one-pagers\images\hrss_logo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4328" y="6063928"/>
                <a:ext cx="1265816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8" descr="http://www.ece.ubc.ca/~colind/i/UBClogo.gi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427" y="6055966"/>
                <a:ext cx="522150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" descr="H:\epid\COMMITTEES AND ORGANIZATIONS\BC Harm Reduction\A_Team_Admin\social_media_other_accounts\Hello Cool World\Logo\HA Logos\PHSA logo_jpg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016" y="6055965"/>
                <a:ext cx="2255912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7" name="Picture 3" descr="H:\epid\COMMITTEES AND ORGANIZATIONS\BC Harm Reduction\Students\2015_studentfolders\Corinne\HRSS one-pagers\images\towardtheheart_logo2jpg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6109316"/>
              <a:ext cx="1650019" cy="760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64402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21183" y="111286"/>
            <a:ext cx="8738401" cy="5990067"/>
            <a:chOff x="221183" y="111286"/>
            <a:chExt cx="8738401" cy="6414058"/>
          </a:xfrm>
        </p:grpSpPr>
        <p:grpSp>
          <p:nvGrpSpPr>
            <p:cNvPr id="18" name="Group 17"/>
            <p:cNvGrpSpPr/>
            <p:nvPr/>
          </p:nvGrpSpPr>
          <p:grpSpPr>
            <a:xfrm>
              <a:off x="221183" y="111286"/>
              <a:ext cx="8738401" cy="6414058"/>
              <a:chOff x="221183" y="111286"/>
              <a:chExt cx="8738401" cy="5867325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221183" y="111286"/>
                <a:ext cx="8738401" cy="5867325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327883" y="212627"/>
                <a:ext cx="8525001" cy="544862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319172" y="1509846"/>
              <a:ext cx="8533712" cy="149263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98000">
                  <a:schemeClr val="bg1">
                    <a:lumMod val="65000"/>
                    <a:alpha val="33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>
            <a:noAutofit/>
          </a:bodyPr>
          <a:lstStyle/>
          <a:p>
            <a:r>
              <a:rPr lang="en-CA" dirty="0">
                <a:solidFill>
                  <a:srgbClr val="C00000"/>
                </a:solidFill>
              </a:rPr>
              <a:t>Discussion:</a:t>
            </a:r>
            <a:r>
              <a:rPr lang="en-CA" sz="3600" dirty="0" smtClean="0"/>
              <a:t> </a:t>
            </a:r>
            <a:r>
              <a:rPr lang="en-CA" dirty="0">
                <a:solidFill>
                  <a:srgbClr val="C00000"/>
                </a:solidFill>
              </a:rPr>
              <a:t>Behaviours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988840"/>
            <a:ext cx="7488832" cy="316835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CA" sz="2800" dirty="0" smtClean="0"/>
              <a:t>How did the staff member or Peer’s behaviour positively or negatively affect the situation?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2800" dirty="0" smtClean="0"/>
              <a:t>What might have motivated each person to behave the way they did?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2800" dirty="0" smtClean="0"/>
              <a:t>What are the possible outcomes of each person’s behaviours?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761231" y="6291963"/>
            <a:ext cx="5658304" cy="488287"/>
            <a:chOff x="434427" y="6101353"/>
            <a:chExt cx="8355717" cy="768262"/>
          </a:xfrm>
        </p:grpSpPr>
        <p:grpSp>
          <p:nvGrpSpPr>
            <p:cNvPr id="23" name="Group 22"/>
            <p:cNvGrpSpPr/>
            <p:nvPr/>
          </p:nvGrpSpPr>
          <p:grpSpPr>
            <a:xfrm>
              <a:off x="434427" y="6101353"/>
              <a:ext cx="8355717" cy="719985"/>
              <a:chOff x="434427" y="6055965"/>
              <a:chExt cx="8355717" cy="719985"/>
            </a:xfrm>
          </p:grpSpPr>
          <p:pic>
            <p:nvPicPr>
              <p:cNvPr id="25" name="Picture 2" descr="H:\epid\COMMITTEES AND ORGANIZATIONS\BC Harm Reduction\Students\2015_studentfolders\Corinne\HRSS one-pagers\images\hrss_logo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4328" y="6063928"/>
                <a:ext cx="1265816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5" descr="http://www.ece.ubc.ca/~colind/i/UBClogo.gi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427" y="6055966"/>
                <a:ext cx="522150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H:\epid\COMMITTEES AND ORGANIZATIONS\BC Harm Reduction\A_Team_Admin\social_media_other_accounts\Hello Cool World\Logo\HA Logos\PHSA logo_jpg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016" y="6055965"/>
                <a:ext cx="2255912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4" name="Picture 3" descr="H:\epid\COMMITTEES AND ORGANIZATIONS\BC Harm Reduction\Students\2015_studentfolders\Corinne\HRSS one-pagers\images\towardtheheart_logo2jpg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6109316"/>
              <a:ext cx="1650019" cy="760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30851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21183" y="111286"/>
            <a:ext cx="8738401" cy="5990067"/>
            <a:chOff x="221183" y="111286"/>
            <a:chExt cx="8738401" cy="6414058"/>
          </a:xfrm>
        </p:grpSpPr>
        <p:grpSp>
          <p:nvGrpSpPr>
            <p:cNvPr id="18" name="Group 17"/>
            <p:cNvGrpSpPr/>
            <p:nvPr/>
          </p:nvGrpSpPr>
          <p:grpSpPr>
            <a:xfrm>
              <a:off x="221183" y="111286"/>
              <a:ext cx="8738401" cy="6414058"/>
              <a:chOff x="221183" y="111286"/>
              <a:chExt cx="8738401" cy="5867325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221183" y="111286"/>
                <a:ext cx="8738401" cy="5867325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327883" y="212627"/>
                <a:ext cx="8525001" cy="544862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319172" y="1509846"/>
              <a:ext cx="8533712" cy="149263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98000">
                  <a:schemeClr val="bg1">
                    <a:lumMod val="65000"/>
                    <a:alpha val="33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>
            <a:noAutofit/>
          </a:bodyPr>
          <a:lstStyle/>
          <a:p>
            <a:r>
              <a:rPr lang="en-CA" dirty="0">
                <a:solidFill>
                  <a:srgbClr val="C00000"/>
                </a:solidFill>
              </a:rPr>
              <a:t>Discussion:</a:t>
            </a:r>
            <a:r>
              <a:rPr lang="en-CA" sz="3600" dirty="0" smtClean="0"/>
              <a:t> </a:t>
            </a:r>
            <a:r>
              <a:rPr lang="en-CA" dirty="0">
                <a:solidFill>
                  <a:srgbClr val="C00000"/>
                </a:solidFill>
              </a:rPr>
              <a:t>The</a:t>
            </a:r>
            <a:r>
              <a:rPr lang="en-CA" sz="3600" dirty="0" smtClean="0"/>
              <a:t> </a:t>
            </a:r>
            <a:r>
              <a:rPr lang="en-CA" dirty="0">
                <a:solidFill>
                  <a:srgbClr val="C00000"/>
                </a:solidFill>
              </a:rPr>
              <a:t>Service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7" y="2060848"/>
            <a:ext cx="7886088" cy="288032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CA" sz="2800" dirty="0" smtClean="0"/>
              <a:t>How did the design of the Harm Reduction Service positively or negatively affect the outcome of the situation?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2800" dirty="0" smtClean="0"/>
              <a:t>Why might the service be set up that way?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2800" dirty="0" smtClean="0"/>
              <a:t>What are some possible outcomes of the way the service was set up?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761231" y="6291963"/>
            <a:ext cx="5658304" cy="488287"/>
            <a:chOff x="434427" y="6101353"/>
            <a:chExt cx="8355717" cy="768262"/>
          </a:xfrm>
        </p:grpSpPr>
        <p:grpSp>
          <p:nvGrpSpPr>
            <p:cNvPr id="27" name="Group 26"/>
            <p:cNvGrpSpPr/>
            <p:nvPr/>
          </p:nvGrpSpPr>
          <p:grpSpPr>
            <a:xfrm>
              <a:off x="434427" y="6101353"/>
              <a:ext cx="8355717" cy="719985"/>
              <a:chOff x="434427" y="6055965"/>
              <a:chExt cx="8355717" cy="719985"/>
            </a:xfrm>
          </p:grpSpPr>
          <p:pic>
            <p:nvPicPr>
              <p:cNvPr id="29" name="Picture 2" descr="H:\epid\COMMITTEES AND ORGANIZATIONS\BC Harm Reduction\Students\2015_studentfolders\Corinne\HRSS one-pagers\images\hrss_logo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4328" y="6063928"/>
                <a:ext cx="1265816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9" descr="http://www.ece.ubc.ca/~colind/i/UBClogo.gi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427" y="6055966"/>
                <a:ext cx="522150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H:\epid\COMMITTEES AND ORGANIZATIONS\BC Harm Reduction\A_Team_Admin\social_media_other_accounts\Hello Cool World\Logo\HA Logos\PHSA logo_jpg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016" y="6055965"/>
                <a:ext cx="2255912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3" descr="H:\epid\COMMITTEES AND ORGANIZATIONS\BC Harm Reduction\Students\2015_studentfolders\Corinne\HRSS one-pagers\images\towardtheheart_logo2jpg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6109316"/>
              <a:ext cx="1650019" cy="760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74075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16827" y="111287"/>
            <a:ext cx="8738401" cy="6054018"/>
            <a:chOff x="221183" y="111286"/>
            <a:chExt cx="8738401" cy="6414058"/>
          </a:xfrm>
        </p:grpSpPr>
        <p:grpSp>
          <p:nvGrpSpPr>
            <p:cNvPr id="18" name="Group 17"/>
            <p:cNvGrpSpPr/>
            <p:nvPr/>
          </p:nvGrpSpPr>
          <p:grpSpPr>
            <a:xfrm>
              <a:off x="221183" y="111286"/>
              <a:ext cx="8738401" cy="6414058"/>
              <a:chOff x="221183" y="111286"/>
              <a:chExt cx="8738401" cy="5867325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221183" y="111286"/>
                <a:ext cx="8738401" cy="5867325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327883" y="212627"/>
                <a:ext cx="8525001" cy="544862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319172" y="1509846"/>
              <a:ext cx="8533712" cy="149263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98000">
                  <a:schemeClr val="bg1">
                    <a:lumMod val="65000"/>
                    <a:alpha val="33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>
            <a:noAutofit/>
          </a:bodyPr>
          <a:lstStyle/>
          <a:p>
            <a:r>
              <a:rPr lang="en-CA" dirty="0" smtClean="0">
                <a:solidFill>
                  <a:srgbClr val="C00000"/>
                </a:solidFill>
              </a:rPr>
              <a:t>Discussion: The Role of Stigma</a:t>
            </a:r>
            <a:endParaRPr lang="en-CA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227" y="1698610"/>
            <a:ext cx="8229600" cy="396263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5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Stigma: </a:t>
            </a:r>
            <a:r>
              <a:rPr lang="en-US" sz="35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 disapproval and negative judgements toward people who use drugs </a:t>
            </a:r>
          </a:p>
          <a:p>
            <a:pPr marL="457200" lvl="1" indent="0">
              <a:buNone/>
            </a:pPr>
            <a:endParaRPr lang="en-US" sz="1200" dirty="0" smtClean="0"/>
          </a:p>
          <a:p>
            <a:pPr marL="514350" indent="-514350">
              <a:buFont typeface="+mj-lt"/>
              <a:buAutoNum type="arabicPeriod"/>
            </a:pPr>
            <a:r>
              <a:rPr lang="en-CA" sz="2800" dirty="0" smtClean="0"/>
              <a:t>How might stigma contribute to negative outcomes? Consider:</a:t>
            </a:r>
          </a:p>
          <a:p>
            <a:pPr lvl="2"/>
            <a:r>
              <a:rPr lang="en-CA" dirty="0" smtClean="0"/>
              <a:t>Internal stigma</a:t>
            </a:r>
          </a:p>
          <a:p>
            <a:pPr lvl="2"/>
            <a:r>
              <a:rPr lang="en-CA" dirty="0" smtClean="0"/>
              <a:t>Stigma in relationships</a:t>
            </a:r>
          </a:p>
          <a:p>
            <a:pPr lvl="2"/>
            <a:r>
              <a:rPr lang="en-CA" dirty="0" smtClean="0"/>
              <a:t>Stigma in organizations (institutions, government, society)</a:t>
            </a:r>
          </a:p>
          <a:p>
            <a:pPr lvl="2"/>
            <a:r>
              <a:rPr lang="en-CA" dirty="0" smtClean="0"/>
              <a:t>Stigma in how people communicate</a:t>
            </a:r>
            <a:endParaRPr lang="en-CA" dirty="0"/>
          </a:p>
        </p:txBody>
      </p:sp>
      <p:grpSp>
        <p:nvGrpSpPr>
          <p:cNvPr id="33" name="Group 32"/>
          <p:cNvGrpSpPr/>
          <p:nvPr/>
        </p:nvGrpSpPr>
        <p:grpSpPr>
          <a:xfrm>
            <a:off x="1761231" y="6291963"/>
            <a:ext cx="5658304" cy="488287"/>
            <a:chOff x="434427" y="6101353"/>
            <a:chExt cx="8355717" cy="768262"/>
          </a:xfrm>
        </p:grpSpPr>
        <p:grpSp>
          <p:nvGrpSpPr>
            <p:cNvPr id="34" name="Group 33"/>
            <p:cNvGrpSpPr/>
            <p:nvPr/>
          </p:nvGrpSpPr>
          <p:grpSpPr>
            <a:xfrm>
              <a:off x="434427" y="6101353"/>
              <a:ext cx="8355717" cy="719985"/>
              <a:chOff x="434427" y="6055965"/>
              <a:chExt cx="8355717" cy="719985"/>
            </a:xfrm>
          </p:grpSpPr>
          <p:pic>
            <p:nvPicPr>
              <p:cNvPr id="36" name="Picture 2" descr="H:\epid\COMMITTEES AND ORGANIZATIONS\BC Harm Reduction\Students\2015_studentfolders\Corinne\HRSS one-pagers\images\hrss_logo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4328" y="6063928"/>
                <a:ext cx="1265816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36" descr="http://www.ece.ubc.ca/~colind/i/UBClogo.gi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427" y="6055966"/>
                <a:ext cx="522150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H:\epid\COMMITTEES AND ORGANIZATIONS\BC Harm Reduction\A_Team_Admin\social_media_other_accounts\Hello Cool World\Logo\HA Logos\PHSA logo_jpg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016" y="6055965"/>
                <a:ext cx="2255912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3" descr="H:\epid\COMMITTEES AND ORGANIZATIONS\BC Harm Reduction\Students\2015_studentfolders\Corinne\HRSS one-pagers\images\towardtheheart_logo2jpg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6109316"/>
              <a:ext cx="1650019" cy="760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2335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21183" y="111286"/>
            <a:ext cx="8738401" cy="6126026"/>
            <a:chOff x="221183" y="111286"/>
            <a:chExt cx="8738401" cy="5867325"/>
          </a:xfrm>
        </p:grpSpPr>
        <p:sp>
          <p:nvSpPr>
            <p:cNvPr id="5" name="Rounded Rectangle 4"/>
            <p:cNvSpPr/>
            <p:nvPr/>
          </p:nvSpPr>
          <p:spPr>
            <a:xfrm>
              <a:off x="221183" y="111286"/>
              <a:ext cx="8738401" cy="5867325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prstClr val="white"/>
                </a:solidFill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27883" y="212627"/>
              <a:ext cx="8525001" cy="54486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00" dirty="0" smtClean="0">
                <a:solidFill>
                  <a:srgbClr val="C00000"/>
                </a:solidFill>
              </a:rPr>
              <a:t>Summary: Options </a:t>
            </a:r>
            <a:r>
              <a:rPr lang="en-CA" sz="4000" dirty="0">
                <a:solidFill>
                  <a:srgbClr val="C00000"/>
                </a:solidFill>
              </a:rPr>
              <a:t>&amp;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343" y="1556792"/>
            <a:ext cx="8229600" cy="424847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CA" dirty="0" smtClean="0"/>
              <a:t>How </a:t>
            </a:r>
            <a:r>
              <a:rPr lang="en-CA" smtClean="0"/>
              <a:t>might service </a:t>
            </a:r>
            <a:r>
              <a:rPr lang="en-CA" dirty="0"/>
              <a:t>providers </a:t>
            </a:r>
            <a:r>
              <a:rPr lang="en-CA" dirty="0" smtClean="0"/>
              <a:t>contribute to improving the outcome of the situation? </a:t>
            </a:r>
            <a:endParaRPr lang="en-CA" dirty="0"/>
          </a:p>
          <a:p>
            <a:pPr marL="457200" indent="-457200">
              <a:buFont typeface="+mj-lt"/>
              <a:buAutoNum type="arabicPeriod"/>
            </a:pPr>
            <a:endParaRPr lang="en-CA" sz="1900" dirty="0" smtClean="0"/>
          </a:p>
          <a:p>
            <a:pPr marL="514350" indent="-514350">
              <a:buFont typeface="+mj-lt"/>
              <a:buAutoNum type="arabicPeriod"/>
            </a:pPr>
            <a:r>
              <a:rPr lang="en-CA" dirty="0" smtClean="0"/>
              <a:t>What could leaders and </a:t>
            </a:r>
            <a:r>
              <a:rPr lang="en-CA" dirty="0"/>
              <a:t>management </a:t>
            </a:r>
            <a:r>
              <a:rPr lang="en-CA" dirty="0" smtClean="0"/>
              <a:t>change to produce a positive outcome?</a:t>
            </a:r>
            <a:endParaRPr lang="en-CA" dirty="0"/>
          </a:p>
          <a:p>
            <a:pPr marL="457200" lvl="0" indent="-457200">
              <a:buFont typeface="+mj-lt"/>
              <a:buAutoNum type="arabicPeriod"/>
            </a:pPr>
            <a:endParaRPr lang="en-CA" sz="1900" dirty="0"/>
          </a:p>
          <a:p>
            <a:pPr marL="514350" lvl="0" indent="-514350">
              <a:buFont typeface="+mj-lt"/>
              <a:buAutoNum type="arabicPeriod"/>
            </a:pPr>
            <a:r>
              <a:rPr lang="en-CA" dirty="0" smtClean="0"/>
              <a:t>How could Peers participate in producing a better outcome to situations like this?</a:t>
            </a:r>
          </a:p>
          <a:p>
            <a:pPr marL="0" lvl="0" indent="0">
              <a:buNone/>
            </a:pPr>
            <a:endParaRPr lang="en-CA" dirty="0" smtClean="0"/>
          </a:p>
          <a:p>
            <a:pPr marL="0" lv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sp>
        <p:nvSpPr>
          <p:cNvPr id="11" name="Rectangle 10"/>
          <p:cNvSpPr/>
          <p:nvPr/>
        </p:nvSpPr>
        <p:spPr>
          <a:xfrm>
            <a:off x="327883" y="1191505"/>
            <a:ext cx="8533712" cy="14926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98000">
                <a:schemeClr val="bg1">
                  <a:lumMod val="65000"/>
                  <a:alpha val="3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white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761231" y="6291963"/>
            <a:ext cx="5658304" cy="488287"/>
            <a:chOff x="434427" y="6101353"/>
            <a:chExt cx="8355717" cy="768262"/>
          </a:xfrm>
        </p:grpSpPr>
        <p:grpSp>
          <p:nvGrpSpPr>
            <p:cNvPr id="20" name="Group 19"/>
            <p:cNvGrpSpPr/>
            <p:nvPr/>
          </p:nvGrpSpPr>
          <p:grpSpPr>
            <a:xfrm>
              <a:off x="434427" y="6101353"/>
              <a:ext cx="8355717" cy="719985"/>
              <a:chOff x="434427" y="6055965"/>
              <a:chExt cx="8355717" cy="719985"/>
            </a:xfrm>
          </p:grpSpPr>
          <p:pic>
            <p:nvPicPr>
              <p:cNvPr id="22" name="Picture 2" descr="H:\epid\COMMITTEES AND ORGANIZATIONS\BC Harm Reduction\Students\2015_studentfolders\Corinne\HRSS one-pagers\images\hrss_logo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4328" y="6063928"/>
                <a:ext cx="1265816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2" descr="http://www.ece.ubc.ca/~colind/i/UBClogo.gif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427" y="6055966"/>
                <a:ext cx="522150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" descr="H:\epid\COMMITTEES AND ORGANIZATIONS\BC Harm Reduction\A_Team_Admin\social_media_other_accounts\Hello Cool World\Logo\HA Logos\PHSA logo_jpg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016" y="6055965"/>
                <a:ext cx="2255912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1" name="Picture 3" descr="H:\epid\COMMITTEES AND ORGANIZATIONS\BC Harm Reduction\Students\2015_studentfolders\Corinne\HRSS one-pagers\images\towardtheheart_logo2jpg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6109316"/>
              <a:ext cx="1650019" cy="760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53040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325</Words>
  <Application>Microsoft Office PowerPoint</Application>
  <PresentationFormat>On-screen Show (4:3)</PresentationFormat>
  <Paragraphs>46</Paragraphs>
  <Slides>7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9" baseType="lpstr">
      <vt:lpstr>Office Theme</vt:lpstr>
      <vt:lpstr>1_Office Theme</vt:lpstr>
      <vt:lpstr>Community Health Centre Scenario 2</vt:lpstr>
      <vt:lpstr>PowerPoint Presentation</vt:lpstr>
      <vt:lpstr>This Scenario comes from the Lived Experience of People Who Use Drugs</vt:lpstr>
      <vt:lpstr>Discussion: Behaviours</vt:lpstr>
      <vt:lpstr>Discussion: The Service</vt:lpstr>
      <vt:lpstr>Discussion: The Role of Stigma</vt:lpstr>
      <vt:lpstr>Summary: Options &amp; Opportunities</vt:lpstr>
    </vt:vector>
  </TitlesOfParts>
  <Company>Health Shared Services BC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Community Health Centre Scenario 2</dc:title>
  <dc:creator>Burgess, Heather</dc:creator>
  <cp:lastModifiedBy>Tigchelaar, James</cp:lastModifiedBy>
  <cp:revision>21</cp:revision>
  <dcterms:created xsi:type="dcterms:W3CDTF">2016-08-03T20:08:23Z</dcterms:created>
  <dcterms:modified xsi:type="dcterms:W3CDTF">2017-11-08T22:54:23Z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CEFB5B0D-467D-4965-B4D5-A96E5259FAF9</vt:lpwstr>
  </property>
  <property fmtid="{D5CDD505-2E9C-101B-9397-08002B2CF9AE}" pid="3" name="ArticulatePath">
    <vt:lpwstr>CHC 2HD J27</vt:lpwstr>
  </property>
</Properties>
</file>