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68" r:id="rId5"/>
    <p:sldId id="267" r:id="rId6"/>
    <p:sldId id="271" r:id="rId7"/>
    <p:sldId id="272" r:id="rId8"/>
    <p:sldId id="273" r:id="rId9"/>
    <p:sldId id="278" r:id="rId10"/>
    <p:sldId id="277"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667" autoAdjust="0"/>
  </p:normalViewPr>
  <p:slideViewPr>
    <p:cSldViewPr>
      <p:cViewPr varScale="1">
        <p:scale>
          <a:sx n="60" d="100"/>
          <a:sy n="60" d="100"/>
        </p:scale>
        <p:origin x="-147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43B3A-77E4-499F-B97E-2290C687A559}" type="datetimeFigureOut">
              <a:rPr lang="en-CA" smtClean="0"/>
              <a:t>11/8/2017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9AF8B-86BF-429C-AD51-7B84FC22AF46}" type="slidenum">
              <a:rPr lang="en-CA" smtClean="0"/>
              <a:t>‹#›</a:t>
            </a:fld>
            <a:endParaRPr lang="en-CA"/>
          </a:p>
        </p:txBody>
      </p:sp>
    </p:spTree>
    <p:extLst>
      <p:ext uri="{BB962C8B-B14F-4D97-AF65-F5344CB8AC3E}">
        <p14:creationId xmlns:p14="http://schemas.microsoft.com/office/powerpoint/2010/main" val="210081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CA" dirty="0" smtClean="0"/>
              <a:t>Service Providers: </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Engage respectfully with patients who use illicit drugs</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Consider how their interactions influence healthcare seeking behaviour and illicit drug use</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Practice trauma-informed care</a:t>
            </a:r>
            <a:endParaRPr lang="en-CA" sz="105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CA" dirty="0" smtClean="0"/>
          </a:p>
          <a:p>
            <a:pPr marL="228600" indent="-228600">
              <a:buFont typeface="+mj-lt"/>
              <a:buAutoNum type="arabicPeriod"/>
            </a:pPr>
            <a:r>
              <a:rPr lang="en-CA" dirty="0" smtClean="0"/>
              <a:t>Leader’s and management</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Implement processes to improve equitable treatment of people who use drugs, such as employing peers as advocates in health care facilities</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Provide educational opportunities to dispel common misconceptions healthcare practitioners hold about people who use drugs</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Support peer-engagement in hospitals </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Integrate anti-stigma education into practitioner training</a:t>
            </a:r>
            <a:endParaRPr lang="en-CA" sz="105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CA" dirty="0" smtClean="0"/>
          </a:p>
          <a:p>
            <a:pPr marL="228600" indent="-228600">
              <a:buFont typeface="+mj-lt"/>
              <a:buAutoNum type="arabicPeriod"/>
            </a:pPr>
            <a:r>
              <a:rPr lang="en-CA" dirty="0" smtClean="0"/>
              <a:t>Peers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Ask hospital staff about how triage is implemented in hospital emergency departments</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Participate in Peer engagement processes to provide feedback to their hospital administration about the impact of policies </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Participate in educational services for health care providers about stigma and discrimination and other complex care issues for people who use drugs.</a:t>
            </a:r>
            <a:endParaRPr lang="en-CA" dirty="0" smtClean="0"/>
          </a:p>
          <a:p>
            <a:endParaRPr lang="en-CA" dirty="0"/>
          </a:p>
        </p:txBody>
      </p:sp>
      <p:sp>
        <p:nvSpPr>
          <p:cNvPr id="4" name="Slide Number Placeholder 3"/>
          <p:cNvSpPr>
            <a:spLocks noGrp="1"/>
          </p:cNvSpPr>
          <p:nvPr>
            <p:ph type="sldNum" sz="quarter" idx="10"/>
          </p:nvPr>
        </p:nvSpPr>
        <p:spPr/>
        <p:txBody>
          <a:bodyPr/>
          <a:lstStyle/>
          <a:p>
            <a:fld id="{3E884738-337F-4BEF-8A2B-CA78797F923B}"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5724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C2A4DC6-0162-4CEC-882B-3840A7FCE69F}" type="datetimeFigureOut">
              <a:rPr lang="en-CA" smtClean="0"/>
              <a:t>11/8/2017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110152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4DC6-0162-4CEC-882B-3840A7FCE69F}" type="datetimeFigureOut">
              <a:rPr lang="en-CA" smtClean="0"/>
              <a:t>11/8/2017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14176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4DC6-0162-4CEC-882B-3840A7FCE69F}" type="datetimeFigureOut">
              <a:rPr lang="en-CA" smtClean="0"/>
              <a:t>11/8/2017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331425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4DC6-0162-4CEC-882B-3840A7FCE69F}" type="datetimeFigureOut">
              <a:rPr lang="en-CA" smtClean="0"/>
              <a:t>11/8/2017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19808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A4DC6-0162-4CEC-882B-3840A7FCE69F}" type="datetimeFigureOut">
              <a:rPr lang="en-CA" smtClean="0"/>
              <a:t>11/8/2017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236961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C2A4DC6-0162-4CEC-882B-3840A7FCE69F}" type="datetimeFigureOut">
              <a:rPr lang="en-CA" smtClean="0"/>
              <a:t>11/8/2017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158334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C2A4DC6-0162-4CEC-882B-3840A7FCE69F}" type="datetimeFigureOut">
              <a:rPr lang="en-CA" smtClean="0"/>
              <a:t>11/8/2017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205949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C2A4DC6-0162-4CEC-882B-3840A7FCE69F}" type="datetimeFigureOut">
              <a:rPr lang="en-CA" smtClean="0"/>
              <a:t>11/8/2017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425465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A4DC6-0162-4CEC-882B-3840A7FCE69F}" type="datetimeFigureOut">
              <a:rPr lang="en-CA" smtClean="0"/>
              <a:t>11/8/2017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2578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4DC6-0162-4CEC-882B-3840A7FCE69F}" type="datetimeFigureOut">
              <a:rPr lang="en-CA" smtClean="0"/>
              <a:t>11/8/2017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157283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4DC6-0162-4CEC-882B-3840A7FCE69F}" type="datetimeFigureOut">
              <a:rPr lang="en-CA" smtClean="0"/>
              <a:t>11/8/2017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A86B3F-0243-4E80-9E0F-3A3FB4227AEF}" type="slidenum">
              <a:rPr lang="en-CA" smtClean="0"/>
              <a:t>‹#›</a:t>
            </a:fld>
            <a:endParaRPr lang="en-CA"/>
          </a:p>
        </p:txBody>
      </p:sp>
    </p:spTree>
    <p:extLst>
      <p:ext uri="{BB962C8B-B14F-4D97-AF65-F5344CB8AC3E}">
        <p14:creationId xmlns:p14="http://schemas.microsoft.com/office/powerpoint/2010/main" val="23089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A4DC6-0162-4CEC-882B-3840A7FCE69F}" type="datetimeFigureOut">
              <a:rPr lang="en-CA" smtClean="0"/>
              <a:t>11/8/2017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86B3F-0243-4E80-9E0F-3A3FB4227AEF}" type="slidenum">
              <a:rPr lang="en-CA" smtClean="0"/>
              <a:t>‹#›</a:t>
            </a:fld>
            <a:endParaRPr lang="en-CA"/>
          </a:p>
        </p:txBody>
      </p:sp>
    </p:spTree>
    <p:extLst>
      <p:ext uri="{BB962C8B-B14F-4D97-AF65-F5344CB8AC3E}">
        <p14:creationId xmlns:p14="http://schemas.microsoft.com/office/powerpoint/2010/main" val="246364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1183" y="44624"/>
            <a:ext cx="8738401" cy="6120680"/>
            <a:chOff x="221183" y="111286"/>
            <a:chExt cx="8738401" cy="6414058"/>
          </a:xfrm>
        </p:grpSpPr>
        <p:grpSp>
          <p:nvGrpSpPr>
            <p:cNvPr id="11" name="Group 10"/>
            <p:cNvGrpSpPr/>
            <p:nvPr/>
          </p:nvGrpSpPr>
          <p:grpSpPr>
            <a:xfrm>
              <a:off x="221183" y="111286"/>
              <a:ext cx="8738401" cy="6414058"/>
              <a:chOff x="221183" y="111286"/>
              <a:chExt cx="8738401" cy="5867325"/>
            </a:xfrm>
          </p:grpSpPr>
          <p:sp>
            <p:nvSpPr>
              <p:cNvPr id="13" name="Rounded Rectangle 12"/>
              <p:cNvSpPr/>
              <p:nvPr/>
            </p:nvSpPr>
            <p:spPr>
              <a:xfrm>
                <a:off x="221183" y="111286"/>
                <a:ext cx="8738401" cy="58673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327883" y="212627"/>
                <a:ext cx="8525001" cy="5448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Rectangle 11"/>
            <p:cNvSpPr/>
            <p:nvPr/>
          </p:nvSpPr>
          <p:spPr>
            <a:xfrm>
              <a:off x="323528" y="3093804"/>
              <a:ext cx="8533712" cy="149263"/>
            </a:xfrm>
            <a:prstGeom prst="rect">
              <a:avLst/>
            </a:prstGeom>
            <a:gradFill flip="none" rotWithShape="1">
              <a:gsLst>
                <a:gs pos="0">
                  <a:schemeClr val="accent6">
                    <a:lumMod val="75000"/>
                  </a:schemeClr>
                </a:gs>
                <a:gs pos="98000">
                  <a:schemeClr val="bg1">
                    <a:lumMod val="65000"/>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3" descr="H:\epid\COMMITTEES AND ORGANIZATIONS\BC Harm Reduction\Students\2015_studentfolders\Corinne\HRSS one-pagers\images\towardtheheart_logo2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673" y="639390"/>
            <a:ext cx="1650019" cy="7602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685800" y="1340768"/>
            <a:ext cx="7772400" cy="1470025"/>
          </a:xfrm>
        </p:spPr>
        <p:txBody>
          <a:bodyPr/>
          <a:lstStyle/>
          <a:p>
            <a:r>
              <a:rPr lang="en-CA" dirty="0" smtClean="0"/>
              <a:t>Hospital Scenario 1</a:t>
            </a:r>
            <a:endParaRPr lang="en-CA" dirty="0"/>
          </a:p>
        </p:txBody>
      </p:sp>
      <p:sp>
        <p:nvSpPr>
          <p:cNvPr id="2" name="Subtitle 1"/>
          <p:cNvSpPr>
            <a:spLocks noGrp="1"/>
          </p:cNvSpPr>
          <p:nvPr>
            <p:ph type="subTitle" idx="1"/>
          </p:nvPr>
        </p:nvSpPr>
        <p:spPr>
          <a:xfrm>
            <a:off x="1371600" y="3501008"/>
            <a:ext cx="6400800" cy="1752600"/>
          </a:xfrm>
        </p:spPr>
        <p:txBody>
          <a:bodyPr>
            <a:normAutofit fontScale="92500" lnSpcReduction="20000"/>
          </a:bodyPr>
          <a:lstStyle/>
          <a:p>
            <a:r>
              <a:rPr lang="en-CA" dirty="0" smtClean="0"/>
              <a:t>Based on Stigma &amp; Trust Findings </a:t>
            </a:r>
          </a:p>
          <a:p>
            <a:r>
              <a:rPr lang="en-CA" dirty="0" smtClean="0"/>
              <a:t>from the </a:t>
            </a:r>
          </a:p>
          <a:p>
            <a:r>
              <a:rPr lang="en-CA" dirty="0" smtClean="0"/>
              <a:t>Peer Engagement and Evaluation Project (PEEP)</a:t>
            </a:r>
            <a:endParaRPr lang="en-CA" dirty="0"/>
          </a:p>
        </p:txBody>
      </p:sp>
      <p:grpSp>
        <p:nvGrpSpPr>
          <p:cNvPr id="15" name="Group 14"/>
          <p:cNvGrpSpPr/>
          <p:nvPr/>
        </p:nvGrpSpPr>
        <p:grpSpPr>
          <a:xfrm>
            <a:off x="1761231" y="6291963"/>
            <a:ext cx="5658304" cy="488287"/>
            <a:chOff x="434427" y="6101353"/>
            <a:chExt cx="8355717" cy="768262"/>
          </a:xfrm>
        </p:grpSpPr>
        <p:grpSp>
          <p:nvGrpSpPr>
            <p:cNvPr id="20" name="Group 19"/>
            <p:cNvGrpSpPr/>
            <p:nvPr/>
          </p:nvGrpSpPr>
          <p:grpSpPr>
            <a:xfrm>
              <a:off x="434427" y="6101353"/>
              <a:ext cx="8355717" cy="719985"/>
              <a:chOff x="434427" y="6055965"/>
              <a:chExt cx="8355717" cy="719985"/>
            </a:xfrm>
          </p:grpSpPr>
          <p:pic>
            <p:nvPicPr>
              <p:cNvPr id="22" name="Picture 2" descr="H:\epid\COMMITTEES AND ORGANIZATIONS\BC Harm Reduction\Students\2015_studentfolders\Corinne\HRSS one-pagers\images\hrs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6063928"/>
                <a:ext cx="1265816" cy="7120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ece.ubc.ca/~colind/i/UBC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427" y="6055966"/>
                <a:ext cx="522150" cy="7120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epid\COMMITTEES AND ORGANIZATIONS\BC Harm Reduction\A_Team_Admin\social_media_other_accounts\Hello Cool World\Logo\HA Logos\PHSA logo_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6055965"/>
                <a:ext cx="2255912" cy="712022"/>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3" descr="H:\epid\COMMITTEES AND ORGANIZATIONS\BC Harm Reduction\Students\2015_studentfolders\Corinne\HRSS one-pagers\images\towardtheheart_logo2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6109316"/>
              <a:ext cx="1650019" cy="76029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238082614"/>
      </p:ext>
    </p:extLst>
  </p:cSld>
  <p:clrMapOvr>
    <a:masterClrMapping/>
  </p:clrMapOvr>
  <mc:AlternateContent xmlns:mc="http://schemas.openxmlformats.org/markup-compatibility/2006" xmlns:p14="http://schemas.microsoft.com/office/powerpoint/2010/main">
    <mc:Choice Requires="p14">
      <p:transition spd="slow" p14:dur="2000" advTm="5836"/>
    </mc:Choice>
    <mc:Fallback xmlns="">
      <p:transition spd="slow" advTm="58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21183" y="111286"/>
            <a:ext cx="8738401" cy="6126026"/>
            <a:chOff x="221183" y="111286"/>
            <a:chExt cx="8738401" cy="5867325"/>
          </a:xfrm>
        </p:grpSpPr>
        <p:sp>
          <p:nvSpPr>
            <p:cNvPr id="5" name="Rounded Rectangle 4"/>
            <p:cNvSpPr/>
            <p:nvPr/>
          </p:nvSpPr>
          <p:spPr>
            <a:xfrm>
              <a:off x="221183" y="111286"/>
              <a:ext cx="8738401" cy="58673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Rounded Rectangle 5"/>
            <p:cNvSpPr/>
            <p:nvPr/>
          </p:nvSpPr>
          <p:spPr>
            <a:xfrm>
              <a:off x="327883" y="212627"/>
              <a:ext cx="8525001" cy="5448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 name="Title 1"/>
          <p:cNvSpPr>
            <a:spLocks noGrp="1"/>
          </p:cNvSpPr>
          <p:nvPr>
            <p:ph type="title"/>
          </p:nvPr>
        </p:nvSpPr>
        <p:spPr/>
        <p:txBody>
          <a:bodyPr>
            <a:normAutofit/>
          </a:bodyPr>
          <a:lstStyle/>
          <a:p>
            <a:r>
              <a:rPr lang="en-CA" sz="4000" dirty="0" smtClean="0">
                <a:solidFill>
                  <a:srgbClr val="C00000"/>
                </a:solidFill>
              </a:rPr>
              <a:t>Summary: Options </a:t>
            </a:r>
            <a:r>
              <a:rPr lang="en-CA" sz="4000" dirty="0">
                <a:solidFill>
                  <a:srgbClr val="C00000"/>
                </a:solidFill>
              </a:rPr>
              <a:t>&amp; Opportunities</a:t>
            </a:r>
          </a:p>
        </p:txBody>
      </p:sp>
      <p:sp>
        <p:nvSpPr>
          <p:cNvPr id="3" name="Content Placeholder 2"/>
          <p:cNvSpPr>
            <a:spLocks noGrp="1"/>
          </p:cNvSpPr>
          <p:nvPr>
            <p:ph idx="1"/>
          </p:nvPr>
        </p:nvSpPr>
        <p:spPr>
          <a:xfrm>
            <a:off x="511343" y="1556792"/>
            <a:ext cx="8229600" cy="4248472"/>
          </a:xfrm>
        </p:spPr>
        <p:txBody>
          <a:bodyPr>
            <a:normAutofit/>
          </a:bodyPr>
          <a:lstStyle/>
          <a:p>
            <a:pPr marL="514350" indent="-514350">
              <a:buFont typeface="+mj-lt"/>
              <a:buAutoNum type="arabicPeriod"/>
            </a:pPr>
            <a:r>
              <a:rPr lang="en-CA" dirty="0" smtClean="0"/>
              <a:t>How might service </a:t>
            </a:r>
            <a:r>
              <a:rPr lang="en-CA" dirty="0"/>
              <a:t>providers </a:t>
            </a:r>
            <a:r>
              <a:rPr lang="en-CA" dirty="0" smtClean="0"/>
              <a:t>contribute to improving the outcome of the situation? </a:t>
            </a:r>
            <a:endParaRPr lang="en-CA" dirty="0"/>
          </a:p>
          <a:p>
            <a:pPr marL="457200" indent="-457200">
              <a:buFont typeface="+mj-lt"/>
              <a:buAutoNum type="arabicPeriod"/>
            </a:pPr>
            <a:endParaRPr lang="en-CA" sz="1900" dirty="0" smtClean="0"/>
          </a:p>
          <a:p>
            <a:pPr marL="514350" indent="-514350">
              <a:buFont typeface="+mj-lt"/>
              <a:buAutoNum type="arabicPeriod"/>
            </a:pPr>
            <a:r>
              <a:rPr lang="en-CA" dirty="0" smtClean="0"/>
              <a:t>What could leaders and </a:t>
            </a:r>
            <a:r>
              <a:rPr lang="en-CA" dirty="0"/>
              <a:t>management </a:t>
            </a:r>
            <a:r>
              <a:rPr lang="en-CA" dirty="0" smtClean="0"/>
              <a:t>change to produce a positive outcome?</a:t>
            </a:r>
            <a:endParaRPr lang="en-CA" dirty="0"/>
          </a:p>
          <a:p>
            <a:pPr marL="457200" lvl="0" indent="-457200">
              <a:buFont typeface="+mj-lt"/>
              <a:buAutoNum type="arabicPeriod"/>
            </a:pPr>
            <a:endParaRPr lang="en-CA" sz="1900" dirty="0"/>
          </a:p>
          <a:p>
            <a:pPr marL="514350" lvl="0" indent="-514350">
              <a:buFont typeface="+mj-lt"/>
              <a:buAutoNum type="arabicPeriod"/>
            </a:pPr>
            <a:r>
              <a:rPr lang="en-CA" dirty="0" smtClean="0"/>
              <a:t>How could Peers participate in producing a better outcome to situations like this?</a:t>
            </a:r>
          </a:p>
          <a:p>
            <a:pPr marL="0" lvl="0" indent="0">
              <a:buNone/>
            </a:pPr>
            <a:endParaRPr lang="en-CA" dirty="0" smtClean="0"/>
          </a:p>
          <a:p>
            <a:pPr marL="0" lvl="0" indent="0">
              <a:buNone/>
            </a:pPr>
            <a:endParaRPr lang="en-CA" dirty="0"/>
          </a:p>
          <a:p>
            <a:pPr marL="0" indent="0">
              <a:buNone/>
            </a:pPr>
            <a:endParaRPr lang="en-CA" dirty="0"/>
          </a:p>
        </p:txBody>
      </p:sp>
      <p:sp>
        <p:nvSpPr>
          <p:cNvPr id="11" name="Rectangle 10"/>
          <p:cNvSpPr/>
          <p:nvPr/>
        </p:nvSpPr>
        <p:spPr>
          <a:xfrm>
            <a:off x="327883" y="1191505"/>
            <a:ext cx="8533712" cy="149263"/>
          </a:xfrm>
          <a:prstGeom prst="rect">
            <a:avLst/>
          </a:prstGeom>
          <a:gradFill flip="none" rotWithShape="1">
            <a:gsLst>
              <a:gs pos="0">
                <a:schemeClr val="accent6">
                  <a:lumMod val="75000"/>
                </a:schemeClr>
              </a:gs>
              <a:gs pos="98000">
                <a:schemeClr val="bg1">
                  <a:lumMod val="65000"/>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19" name="Group 18"/>
          <p:cNvGrpSpPr/>
          <p:nvPr/>
        </p:nvGrpSpPr>
        <p:grpSpPr>
          <a:xfrm>
            <a:off x="1761231" y="6291963"/>
            <a:ext cx="5658304" cy="488287"/>
            <a:chOff x="434427" y="6101353"/>
            <a:chExt cx="8355717" cy="768262"/>
          </a:xfrm>
        </p:grpSpPr>
        <p:grpSp>
          <p:nvGrpSpPr>
            <p:cNvPr id="20" name="Group 19"/>
            <p:cNvGrpSpPr/>
            <p:nvPr/>
          </p:nvGrpSpPr>
          <p:grpSpPr>
            <a:xfrm>
              <a:off x="434427" y="6101353"/>
              <a:ext cx="8355717" cy="719985"/>
              <a:chOff x="434427" y="6055965"/>
              <a:chExt cx="8355717" cy="719985"/>
            </a:xfrm>
          </p:grpSpPr>
          <p:pic>
            <p:nvPicPr>
              <p:cNvPr id="22" name="Picture 2" descr="H:\epid\COMMITTEES AND ORGANIZATIONS\BC Harm Reduction\Students\2015_studentfolders\Corinne\HRSS one-pagers\images\hrs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6063928"/>
                <a:ext cx="1265816" cy="7120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ece.ubc.ca/~colind/i/UBC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427" y="6055966"/>
                <a:ext cx="522150" cy="7120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epid\COMMITTEES AND ORGANIZATIONS\BC Harm Reduction\A_Team_Admin\social_media_other_accounts\Hello Cool World\Logo\HA Logos\PHSA logo_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6055965"/>
                <a:ext cx="2255912" cy="712022"/>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3" descr="H:\epid\COMMITTEES AND ORGANIZATIONS\BC Harm Reduction\Students\2015_studentfolders\Corinne\HRSS one-pagers\images\towardtheheart_logo2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8" y="6109316"/>
              <a:ext cx="1650019" cy="76029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824181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spital 1.5_cleane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365176" y="5520589"/>
            <a:ext cx="609600" cy="6096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408426"/>
            <a:ext cx="8621183" cy="6476958"/>
          </a:xfrm>
          <a:prstGeom prst="rect">
            <a:avLst/>
          </a:prstGeom>
        </p:spPr>
      </p:pic>
    </p:spTree>
    <p:custDataLst>
      <p:tags r:id="rId1"/>
    </p:custDataLst>
    <p:extLst>
      <p:ext uri="{BB962C8B-B14F-4D97-AF65-F5344CB8AC3E}">
        <p14:creationId xmlns:p14="http://schemas.microsoft.com/office/powerpoint/2010/main" val="4066405831"/>
      </p:ext>
    </p:extLst>
  </p:cSld>
  <p:clrMapOvr>
    <a:masterClrMapping/>
  </p:clrMapOvr>
  <mc:AlternateContent xmlns:mc="http://schemas.openxmlformats.org/markup-compatibility/2006" xmlns:p14="http://schemas.microsoft.com/office/powerpoint/2010/main">
    <mc:Choice Requires="p14">
      <p:transition spd="slow" p14:dur="2000" advTm="12105"/>
    </mc:Choice>
    <mc:Fallback xmlns="">
      <p:transition spd="slow" advTm="12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58" y="357222"/>
            <a:ext cx="9217717" cy="6143556"/>
          </a:xfrm>
        </p:spPr>
      </p:pic>
    </p:spTree>
    <p:custDataLst>
      <p:tags r:id="rId1"/>
    </p:custDataLst>
    <p:extLst>
      <p:ext uri="{BB962C8B-B14F-4D97-AF65-F5344CB8AC3E}">
        <p14:creationId xmlns:p14="http://schemas.microsoft.com/office/powerpoint/2010/main" val="2686463183"/>
      </p:ext>
    </p:extLst>
  </p:cSld>
  <p:clrMapOvr>
    <a:masterClrMapping/>
  </p:clrMapOvr>
  <mc:AlternateContent xmlns:mc="http://schemas.openxmlformats.org/markup-compatibility/2006" xmlns:p14="http://schemas.microsoft.com/office/powerpoint/2010/main">
    <mc:Choice Requires="p14">
      <p:transition spd="slow" p14:dur="2000" advTm="7809"/>
    </mc:Choice>
    <mc:Fallback xmlns="">
      <p:transition spd="slow" advTm="780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174" y="346348"/>
            <a:ext cx="9250348" cy="6165304"/>
          </a:xfrm>
        </p:spPr>
      </p:pic>
    </p:spTree>
    <p:custDataLst>
      <p:tags r:id="rId1"/>
    </p:custDataLst>
    <p:extLst>
      <p:ext uri="{BB962C8B-B14F-4D97-AF65-F5344CB8AC3E}">
        <p14:creationId xmlns:p14="http://schemas.microsoft.com/office/powerpoint/2010/main" val="3941770186"/>
      </p:ext>
    </p:extLst>
  </p:cSld>
  <p:clrMapOvr>
    <a:masterClrMapping/>
  </p:clrMapOvr>
  <mc:AlternateContent xmlns:mc="http://schemas.openxmlformats.org/markup-compatibility/2006" xmlns:p14="http://schemas.microsoft.com/office/powerpoint/2010/main">
    <mc:Choice Requires="p14">
      <p:transition spd="slow" p14:dur="2000" advTm="8907"/>
    </mc:Choice>
    <mc:Fallback xmlns="">
      <p:transition spd="slow" advTm="890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28279"/>
            <a:ext cx="4608512" cy="6914559"/>
          </a:xfrm>
        </p:spPr>
      </p:pic>
    </p:spTree>
    <p:extLst>
      <p:ext uri="{BB962C8B-B14F-4D97-AF65-F5344CB8AC3E}">
        <p14:creationId xmlns:p14="http://schemas.microsoft.com/office/powerpoint/2010/main" val="1009897889"/>
      </p:ext>
    </p:extLst>
  </p:cSld>
  <p:clrMapOvr>
    <a:masterClrMapping/>
  </p:clrMapOvr>
  <mc:AlternateContent xmlns:mc="http://schemas.openxmlformats.org/markup-compatibility/2006" xmlns:p14="http://schemas.microsoft.com/office/powerpoint/2010/main">
    <mc:Choice Requires="p14">
      <p:transition spd="slow" p14:dur="2000" advTm="7505"/>
    </mc:Choice>
    <mc:Fallback xmlns="">
      <p:transition spd="slow" advTm="750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1183" y="111286"/>
            <a:ext cx="8738401" cy="6054018"/>
            <a:chOff x="221183" y="111286"/>
            <a:chExt cx="8738401" cy="6414058"/>
          </a:xfrm>
        </p:grpSpPr>
        <p:grpSp>
          <p:nvGrpSpPr>
            <p:cNvPr id="18" name="Group 17"/>
            <p:cNvGrpSpPr/>
            <p:nvPr/>
          </p:nvGrpSpPr>
          <p:grpSpPr>
            <a:xfrm>
              <a:off x="221183" y="111286"/>
              <a:ext cx="8738401" cy="6414058"/>
              <a:chOff x="221183" y="111286"/>
              <a:chExt cx="8738401" cy="5867325"/>
            </a:xfrm>
          </p:grpSpPr>
          <p:sp>
            <p:nvSpPr>
              <p:cNvPr id="20" name="Rounded Rectangle 19"/>
              <p:cNvSpPr/>
              <p:nvPr/>
            </p:nvSpPr>
            <p:spPr>
              <a:xfrm>
                <a:off x="221183" y="111286"/>
                <a:ext cx="8738401" cy="58673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ounded Rectangle 20"/>
              <p:cNvSpPr/>
              <p:nvPr/>
            </p:nvSpPr>
            <p:spPr>
              <a:xfrm>
                <a:off x="327883" y="212627"/>
                <a:ext cx="8525001" cy="5448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19" name="Rectangle 18"/>
            <p:cNvSpPr/>
            <p:nvPr/>
          </p:nvSpPr>
          <p:spPr>
            <a:xfrm>
              <a:off x="319172" y="1509846"/>
              <a:ext cx="8533712" cy="149263"/>
            </a:xfrm>
            <a:prstGeom prst="rect">
              <a:avLst/>
            </a:prstGeom>
            <a:gradFill flip="none" rotWithShape="1">
              <a:gsLst>
                <a:gs pos="0">
                  <a:schemeClr val="accent6">
                    <a:lumMod val="75000"/>
                  </a:schemeClr>
                </a:gs>
                <a:gs pos="98000">
                  <a:schemeClr val="bg1">
                    <a:lumMod val="65000"/>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 name="Title 1"/>
          <p:cNvSpPr>
            <a:spLocks noGrp="1"/>
          </p:cNvSpPr>
          <p:nvPr>
            <p:ph type="title"/>
          </p:nvPr>
        </p:nvSpPr>
        <p:spPr>
          <a:xfrm>
            <a:off x="395908" y="317020"/>
            <a:ext cx="8229600" cy="1143000"/>
          </a:xfrm>
        </p:spPr>
        <p:txBody>
          <a:bodyPr>
            <a:noAutofit/>
          </a:bodyPr>
          <a:lstStyle/>
          <a:p>
            <a:r>
              <a:rPr lang="en-CA" sz="3200" dirty="0" smtClean="0">
                <a:solidFill>
                  <a:srgbClr val="C00000"/>
                </a:solidFill>
              </a:rPr>
              <a:t>This Scenario comes from </a:t>
            </a:r>
            <a:r>
              <a:rPr lang="en-CA" sz="3200" dirty="0">
                <a:solidFill>
                  <a:srgbClr val="C00000"/>
                </a:solidFill>
              </a:rPr>
              <a:t>the Lived </a:t>
            </a:r>
            <a:r>
              <a:rPr lang="en-CA" sz="3200" dirty="0" smtClean="0">
                <a:solidFill>
                  <a:srgbClr val="C00000"/>
                </a:solidFill>
              </a:rPr>
              <a:t>Experience of People </a:t>
            </a:r>
            <a:r>
              <a:rPr lang="en-CA" sz="3200" dirty="0">
                <a:solidFill>
                  <a:srgbClr val="C00000"/>
                </a:solidFill>
              </a:rPr>
              <a:t>Who Use Drugs</a:t>
            </a:r>
          </a:p>
        </p:txBody>
      </p:sp>
      <p:sp>
        <p:nvSpPr>
          <p:cNvPr id="3" name="Content Placeholder 2"/>
          <p:cNvSpPr>
            <a:spLocks noGrp="1"/>
          </p:cNvSpPr>
          <p:nvPr>
            <p:ph idx="1"/>
          </p:nvPr>
        </p:nvSpPr>
        <p:spPr>
          <a:xfrm>
            <a:off x="467544" y="1660692"/>
            <a:ext cx="8385340" cy="4177151"/>
          </a:xfrm>
        </p:spPr>
        <p:txBody>
          <a:bodyPr>
            <a:normAutofit lnSpcReduction="10000"/>
          </a:bodyPr>
          <a:lstStyle/>
          <a:p>
            <a:pPr marL="0" indent="0">
              <a:buNone/>
            </a:pPr>
            <a:r>
              <a:rPr lang="en-CA" sz="2000" dirty="0"/>
              <a:t>“…If someone who’s using needles gets say a lump in their arm, they’re afraid to go to the hospital because they’re afraid…  </a:t>
            </a:r>
            <a:r>
              <a:rPr lang="en-CA" sz="2000" dirty="0" err="1"/>
              <a:t>‘Cause</a:t>
            </a:r>
            <a:r>
              <a:rPr lang="en-CA" sz="2000" dirty="0"/>
              <a:t> then there’s a big red check mark that’s put on your record for the rest of your life, you’re now…”</a:t>
            </a:r>
          </a:p>
          <a:p>
            <a:pPr marL="0" indent="0">
              <a:buNone/>
            </a:pPr>
            <a:r>
              <a:rPr lang="en-CA" sz="2000" dirty="0"/>
              <a:t>“A junkie.”</a:t>
            </a:r>
          </a:p>
          <a:p>
            <a:pPr marL="0" indent="0">
              <a:buNone/>
            </a:pPr>
            <a:r>
              <a:rPr lang="en-CA" sz="2000" dirty="0"/>
              <a:t>“ So people won’t go because they’re scared to be labeled right?”  </a:t>
            </a:r>
          </a:p>
          <a:p>
            <a:pPr marL="400050" lvl="1" indent="0">
              <a:buNone/>
            </a:pPr>
            <a:r>
              <a:rPr lang="en-CA" sz="1600" i="1" dirty="0"/>
              <a:t>– Male &amp; Female, Northern Health Authority</a:t>
            </a:r>
          </a:p>
          <a:p>
            <a:pPr marL="0" indent="0">
              <a:buNone/>
            </a:pPr>
            <a:r>
              <a:rPr lang="en-CA" sz="2000" dirty="0"/>
              <a:t> </a:t>
            </a:r>
          </a:p>
          <a:p>
            <a:pPr marL="0" indent="0">
              <a:buNone/>
            </a:pPr>
            <a:r>
              <a:rPr lang="en-CA" sz="2000" dirty="0"/>
              <a:t>“…if you go to the emergency room and you’re there first, you’ll be the last one seen.  They think you’re just there trying to get drugs …or whatever, it doesn’t matter if you’ve got a broken arm and it’s hang out to your </a:t>
            </a:r>
            <a:r>
              <a:rPr lang="en-CA" sz="2000" dirty="0" err="1"/>
              <a:t>frikken</a:t>
            </a:r>
            <a:r>
              <a:rPr lang="en-CA" sz="2000" dirty="0"/>
              <a:t>’ elbow, your elbow’s popped out, you’re </a:t>
            </a:r>
            <a:r>
              <a:rPr lang="en-CA" sz="2000" dirty="0" err="1"/>
              <a:t>gonna</a:t>
            </a:r>
            <a:r>
              <a:rPr lang="en-CA" sz="2000" dirty="0"/>
              <a:t> be the last one seen, like it’s that bad up here.” </a:t>
            </a:r>
          </a:p>
          <a:p>
            <a:pPr marL="400050" lvl="1" indent="0">
              <a:buNone/>
            </a:pPr>
            <a:r>
              <a:rPr lang="en-CA" sz="1600" i="1" dirty="0"/>
              <a:t>– Female, Northern Health </a:t>
            </a:r>
            <a:r>
              <a:rPr lang="en-CA" sz="1600" i="1" dirty="0" smtClean="0"/>
              <a:t>Authority</a:t>
            </a:r>
            <a:endParaRPr lang="en-CA" sz="1600" i="1" dirty="0"/>
          </a:p>
        </p:txBody>
      </p:sp>
      <p:grpSp>
        <p:nvGrpSpPr>
          <p:cNvPr id="15" name="Group 14"/>
          <p:cNvGrpSpPr/>
          <p:nvPr/>
        </p:nvGrpSpPr>
        <p:grpSpPr>
          <a:xfrm>
            <a:off x="1761231" y="6291963"/>
            <a:ext cx="5658304" cy="488287"/>
            <a:chOff x="434427" y="6101353"/>
            <a:chExt cx="8355717" cy="768262"/>
          </a:xfrm>
        </p:grpSpPr>
        <p:grpSp>
          <p:nvGrpSpPr>
            <p:cNvPr id="27" name="Group 26"/>
            <p:cNvGrpSpPr/>
            <p:nvPr/>
          </p:nvGrpSpPr>
          <p:grpSpPr>
            <a:xfrm>
              <a:off x="434427" y="6101353"/>
              <a:ext cx="8355717" cy="719985"/>
              <a:chOff x="434427" y="6055965"/>
              <a:chExt cx="8355717" cy="719985"/>
            </a:xfrm>
          </p:grpSpPr>
          <p:pic>
            <p:nvPicPr>
              <p:cNvPr id="29" name="Picture 2" descr="H:\epid\COMMITTEES AND ORGANIZATIONS\BC Harm Reduction\Students\2015_studentfolders\Corinne\HRSS one-pagers\images\hrs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063928"/>
                <a:ext cx="1265816" cy="7120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www.ece.ubc.ca/~colind/i/UBC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27" y="6055966"/>
                <a:ext cx="522150" cy="7120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epid\COMMITTEES AND ORGANIZATIONS\BC Harm Reduction\A_Team_Admin\social_media_other_accounts\Hello Cool World\Logo\HA Logos\PHSA logo_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055965"/>
                <a:ext cx="2255912" cy="712022"/>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3" descr="H:\epid\COMMITTEES AND ORGANIZATIONS\BC Harm Reduction\Students\2015_studentfolders\Corinne\HRSS one-pagers\images\towardtheheart_logo2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6109316"/>
              <a:ext cx="1650019" cy="76029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6379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1183" y="111286"/>
            <a:ext cx="8738401" cy="5990067"/>
            <a:chOff x="221183" y="111286"/>
            <a:chExt cx="8738401" cy="6414058"/>
          </a:xfrm>
        </p:grpSpPr>
        <p:grpSp>
          <p:nvGrpSpPr>
            <p:cNvPr id="18" name="Group 17"/>
            <p:cNvGrpSpPr/>
            <p:nvPr/>
          </p:nvGrpSpPr>
          <p:grpSpPr>
            <a:xfrm>
              <a:off x="221183" y="111286"/>
              <a:ext cx="8738401" cy="6414058"/>
              <a:chOff x="221183" y="111286"/>
              <a:chExt cx="8738401" cy="5867325"/>
            </a:xfrm>
          </p:grpSpPr>
          <p:sp>
            <p:nvSpPr>
              <p:cNvPr id="20" name="Rounded Rectangle 19"/>
              <p:cNvSpPr/>
              <p:nvPr/>
            </p:nvSpPr>
            <p:spPr>
              <a:xfrm>
                <a:off x="221183" y="111286"/>
                <a:ext cx="8738401" cy="58673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ounded Rectangle 20"/>
              <p:cNvSpPr/>
              <p:nvPr/>
            </p:nvSpPr>
            <p:spPr>
              <a:xfrm>
                <a:off x="327883" y="212627"/>
                <a:ext cx="8525001" cy="5448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19" name="Rectangle 18"/>
            <p:cNvSpPr/>
            <p:nvPr/>
          </p:nvSpPr>
          <p:spPr>
            <a:xfrm>
              <a:off x="319172" y="1509846"/>
              <a:ext cx="8533712" cy="149263"/>
            </a:xfrm>
            <a:prstGeom prst="rect">
              <a:avLst/>
            </a:prstGeom>
            <a:gradFill flip="none" rotWithShape="1">
              <a:gsLst>
                <a:gs pos="0">
                  <a:schemeClr val="accent6">
                    <a:lumMod val="75000"/>
                  </a:schemeClr>
                </a:gs>
                <a:gs pos="98000">
                  <a:schemeClr val="bg1">
                    <a:lumMod val="65000"/>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 name="Title 1"/>
          <p:cNvSpPr>
            <a:spLocks noGrp="1"/>
          </p:cNvSpPr>
          <p:nvPr>
            <p:ph type="title"/>
          </p:nvPr>
        </p:nvSpPr>
        <p:spPr>
          <a:xfrm>
            <a:off x="457200" y="341784"/>
            <a:ext cx="8229600" cy="1143000"/>
          </a:xfrm>
        </p:spPr>
        <p:txBody>
          <a:bodyPr>
            <a:noAutofit/>
          </a:bodyPr>
          <a:lstStyle/>
          <a:p>
            <a:r>
              <a:rPr lang="en-CA" dirty="0">
                <a:solidFill>
                  <a:srgbClr val="C00000"/>
                </a:solidFill>
              </a:rPr>
              <a:t>Discussion:</a:t>
            </a:r>
            <a:r>
              <a:rPr lang="en-CA" sz="3600" dirty="0" smtClean="0"/>
              <a:t> </a:t>
            </a:r>
            <a:r>
              <a:rPr lang="en-CA" dirty="0">
                <a:solidFill>
                  <a:srgbClr val="C00000"/>
                </a:solidFill>
              </a:rPr>
              <a:t>Behaviours</a:t>
            </a:r>
          </a:p>
        </p:txBody>
      </p:sp>
      <p:sp>
        <p:nvSpPr>
          <p:cNvPr id="3" name="Content Placeholder 2"/>
          <p:cNvSpPr>
            <a:spLocks noGrp="1"/>
          </p:cNvSpPr>
          <p:nvPr>
            <p:ph idx="1"/>
          </p:nvPr>
        </p:nvSpPr>
        <p:spPr>
          <a:xfrm>
            <a:off x="841612" y="2132856"/>
            <a:ext cx="7488832" cy="3168352"/>
          </a:xfrm>
        </p:spPr>
        <p:txBody>
          <a:bodyPr>
            <a:normAutofit/>
          </a:bodyPr>
          <a:lstStyle/>
          <a:p>
            <a:pPr marL="514350" indent="-514350">
              <a:buFont typeface="+mj-lt"/>
              <a:buAutoNum type="arabicPeriod"/>
            </a:pPr>
            <a:r>
              <a:rPr lang="en-CA" sz="2800" dirty="0" smtClean="0"/>
              <a:t>How did the staff member or Peer’s behaviour positively or negatively affect the situation?</a:t>
            </a:r>
          </a:p>
          <a:p>
            <a:pPr marL="514350" indent="-514350">
              <a:buFont typeface="+mj-lt"/>
              <a:buAutoNum type="arabicPeriod"/>
            </a:pPr>
            <a:r>
              <a:rPr lang="en-CA" sz="2800" dirty="0" smtClean="0"/>
              <a:t>What might have motivated each person to behave the way they did?</a:t>
            </a:r>
          </a:p>
          <a:p>
            <a:pPr marL="514350" indent="-514350">
              <a:buFont typeface="+mj-lt"/>
              <a:buAutoNum type="arabicPeriod"/>
            </a:pPr>
            <a:r>
              <a:rPr lang="en-CA" sz="2800" dirty="0" smtClean="0"/>
              <a:t>What are the possible outcomes of each person’s behaviours?</a:t>
            </a:r>
          </a:p>
        </p:txBody>
      </p:sp>
      <p:grpSp>
        <p:nvGrpSpPr>
          <p:cNvPr id="22" name="Group 21"/>
          <p:cNvGrpSpPr/>
          <p:nvPr/>
        </p:nvGrpSpPr>
        <p:grpSpPr>
          <a:xfrm>
            <a:off x="1761231" y="6291963"/>
            <a:ext cx="5658304" cy="488287"/>
            <a:chOff x="434427" y="6101353"/>
            <a:chExt cx="8355717" cy="768262"/>
          </a:xfrm>
        </p:grpSpPr>
        <p:grpSp>
          <p:nvGrpSpPr>
            <p:cNvPr id="23" name="Group 22"/>
            <p:cNvGrpSpPr/>
            <p:nvPr/>
          </p:nvGrpSpPr>
          <p:grpSpPr>
            <a:xfrm>
              <a:off x="434427" y="6101353"/>
              <a:ext cx="8355717" cy="719985"/>
              <a:chOff x="434427" y="6055965"/>
              <a:chExt cx="8355717" cy="719985"/>
            </a:xfrm>
          </p:grpSpPr>
          <p:pic>
            <p:nvPicPr>
              <p:cNvPr id="25" name="Picture 2" descr="H:\epid\COMMITTEES AND ORGANIZATIONS\BC Harm Reduction\Students\2015_studentfolders\Corinne\HRSS one-pagers\images\hrs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063928"/>
                <a:ext cx="1265816" cy="7120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www.ece.ubc.ca/~colind/i/UBC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27" y="6055966"/>
                <a:ext cx="522150" cy="7120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epid\COMMITTEES AND ORGANIZATIONS\BC Harm Reduction\A_Team_Admin\social_media_other_accounts\Hello Cool World\Logo\HA Logos\PHSA logo_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055965"/>
                <a:ext cx="2255912" cy="712022"/>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3" descr="H:\epid\COMMITTEES AND ORGANIZATIONS\BC Harm Reduction\Students\2015_studentfolders\Corinne\HRSS one-pagers\images\towardtheheart_logo2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6109316"/>
              <a:ext cx="1650019" cy="76029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0917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1183" y="111286"/>
            <a:ext cx="8738401" cy="5990067"/>
            <a:chOff x="221183" y="111286"/>
            <a:chExt cx="8738401" cy="6414058"/>
          </a:xfrm>
        </p:grpSpPr>
        <p:grpSp>
          <p:nvGrpSpPr>
            <p:cNvPr id="18" name="Group 17"/>
            <p:cNvGrpSpPr/>
            <p:nvPr/>
          </p:nvGrpSpPr>
          <p:grpSpPr>
            <a:xfrm>
              <a:off x="221183" y="111286"/>
              <a:ext cx="8738401" cy="6414058"/>
              <a:chOff x="221183" y="111286"/>
              <a:chExt cx="8738401" cy="5867325"/>
            </a:xfrm>
          </p:grpSpPr>
          <p:sp>
            <p:nvSpPr>
              <p:cNvPr id="20" name="Rounded Rectangle 19"/>
              <p:cNvSpPr/>
              <p:nvPr/>
            </p:nvSpPr>
            <p:spPr>
              <a:xfrm>
                <a:off x="221183" y="111286"/>
                <a:ext cx="8738401" cy="58673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ounded Rectangle 20"/>
              <p:cNvSpPr/>
              <p:nvPr/>
            </p:nvSpPr>
            <p:spPr>
              <a:xfrm>
                <a:off x="327883" y="212627"/>
                <a:ext cx="8525001" cy="5448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19" name="Rectangle 18"/>
            <p:cNvSpPr/>
            <p:nvPr/>
          </p:nvSpPr>
          <p:spPr>
            <a:xfrm>
              <a:off x="319172" y="1509846"/>
              <a:ext cx="8533712" cy="149263"/>
            </a:xfrm>
            <a:prstGeom prst="rect">
              <a:avLst/>
            </a:prstGeom>
            <a:gradFill flip="none" rotWithShape="1">
              <a:gsLst>
                <a:gs pos="0">
                  <a:schemeClr val="accent6">
                    <a:lumMod val="75000"/>
                  </a:schemeClr>
                </a:gs>
                <a:gs pos="98000">
                  <a:schemeClr val="bg1">
                    <a:lumMod val="65000"/>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 name="Title 1"/>
          <p:cNvSpPr>
            <a:spLocks noGrp="1"/>
          </p:cNvSpPr>
          <p:nvPr>
            <p:ph type="title"/>
          </p:nvPr>
        </p:nvSpPr>
        <p:spPr>
          <a:xfrm>
            <a:off x="457200" y="341784"/>
            <a:ext cx="8229600" cy="1143000"/>
          </a:xfrm>
        </p:spPr>
        <p:txBody>
          <a:bodyPr>
            <a:noAutofit/>
          </a:bodyPr>
          <a:lstStyle/>
          <a:p>
            <a:r>
              <a:rPr lang="en-CA" dirty="0">
                <a:solidFill>
                  <a:srgbClr val="C00000"/>
                </a:solidFill>
              </a:rPr>
              <a:t>Discussion:</a:t>
            </a:r>
            <a:r>
              <a:rPr lang="en-CA" sz="3600" dirty="0" smtClean="0"/>
              <a:t> </a:t>
            </a:r>
            <a:r>
              <a:rPr lang="en-CA" dirty="0">
                <a:solidFill>
                  <a:srgbClr val="C00000"/>
                </a:solidFill>
              </a:rPr>
              <a:t>The</a:t>
            </a:r>
            <a:r>
              <a:rPr lang="en-CA" sz="3600" dirty="0" smtClean="0"/>
              <a:t> </a:t>
            </a:r>
            <a:r>
              <a:rPr lang="en-CA" dirty="0">
                <a:solidFill>
                  <a:srgbClr val="C00000"/>
                </a:solidFill>
              </a:rPr>
              <a:t>Service</a:t>
            </a:r>
          </a:p>
        </p:txBody>
      </p:sp>
      <p:sp>
        <p:nvSpPr>
          <p:cNvPr id="3" name="Content Placeholder 2"/>
          <p:cNvSpPr>
            <a:spLocks noGrp="1"/>
          </p:cNvSpPr>
          <p:nvPr>
            <p:ph idx="1"/>
          </p:nvPr>
        </p:nvSpPr>
        <p:spPr>
          <a:xfrm>
            <a:off x="755577" y="2060848"/>
            <a:ext cx="7886088" cy="2880320"/>
          </a:xfrm>
        </p:spPr>
        <p:txBody>
          <a:bodyPr>
            <a:normAutofit/>
          </a:bodyPr>
          <a:lstStyle/>
          <a:p>
            <a:pPr marL="514350" indent="-514350">
              <a:buFont typeface="+mj-lt"/>
              <a:buAutoNum type="arabicPeriod"/>
            </a:pPr>
            <a:r>
              <a:rPr lang="en-CA" sz="2800" dirty="0" smtClean="0"/>
              <a:t>How did the design of the Harm Reduction Service positively or negatively affect the outcome of the situation?</a:t>
            </a:r>
          </a:p>
          <a:p>
            <a:pPr marL="514350" indent="-514350">
              <a:buFont typeface="+mj-lt"/>
              <a:buAutoNum type="arabicPeriod"/>
            </a:pPr>
            <a:r>
              <a:rPr lang="en-CA" sz="2800" dirty="0" smtClean="0"/>
              <a:t>Why might the service be set up that way?</a:t>
            </a:r>
          </a:p>
          <a:p>
            <a:pPr marL="514350" indent="-514350">
              <a:buFont typeface="+mj-lt"/>
              <a:buAutoNum type="arabicPeriod"/>
            </a:pPr>
            <a:r>
              <a:rPr lang="en-CA" sz="2800" dirty="0" smtClean="0"/>
              <a:t>What are some possible outcomes of the way the service was set up?</a:t>
            </a:r>
          </a:p>
        </p:txBody>
      </p:sp>
      <p:grpSp>
        <p:nvGrpSpPr>
          <p:cNvPr id="15" name="Group 14"/>
          <p:cNvGrpSpPr/>
          <p:nvPr/>
        </p:nvGrpSpPr>
        <p:grpSpPr>
          <a:xfrm>
            <a:off x="1761231" y="6291963"/>
            <a:ext cx="5658304" cy="488287"/>
            <a:chOff x="434427" y="6101353"/>
            <a:chExt cx="8355717" cy="768262"/>
          </a:xfrm>
        </p:grpSpPr>
        <p:grpSp>
          <p:nvGrpSpPr>
            <p:cNvPr id="27" name="Group 26"/>
            <p:cNvGrpSpPr/>
            <p:nvPr/>
          </p:nvGrpSpPr>
          <p:grpSpPr>
            <a:xfrm>
              <a:off x="434427" y="6101353"/>
              <a:ext cx="8355717" cy="719985"/>
              <a:chOff x="434427" y="6055965"/>
              <a:chExt cx="8355717" cy="719985"/>
            </a:xfrm>
          </p:grpSpPr>
          <p:pic>
            <p:nvPicPr>
              <p:cNvPr id="29" name="Picture 2" descr="H:\epid\COMMITTEES AND ORGANIZATIONS\BC Harm Reduction\Students\2015_studentfolders\Corinne\HRSS one-pagers\images\hrs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063928"/>
                <a:ext cx="1265816" cy="7120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www.ece.ubc.ca/~colind/i/UBC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27" y="6055966"/>
                <a:ext cx="522150" cy="7120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epid\COMMITTEES AND ORGANIZATIONS\BC Harm Reduction\A_Team_Admin\social_media_other_accounts\Hello Cool World\Logo\HA Logos\PHSA logo_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055965"/>
                <a:ext cx="2255912" cy="712022"/>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3" descr="H:\epid\COMMITTEES AND ORGANIZATIONS\BC Harm Reduction\Students\2015_studentfolders\Corinne\HRSS one-pagers\images\towardtheheart_logo2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6109316"/>
              <a:ext cx="1650019" cy="76029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4753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16827" y="111287"/>
            <a:ext cx="8738401" cy="6054018"/>
            <a:chOff x="221183" y="111286"/>
            <a:chExt cx="8738401" cy="6414058"/>
          </a:xfrm>
        </p:grpSpPr>
        <p:grpSp>
          <p:nvGrpSpPr>
            <p:cNvPr id="18" name="Group 17"/>
            <p:cNvGrpSpPr/>
            <p:nvPr/>
          </p:nvGrpSpPr>
          <p:grpSpPr>
            <a:xfrm>
              <a:off x="221183" y="111286"/>
              <a:ext cx="8738401" cy="6414058"/>
              <a:chOff x="221183" y="111286"/>
              <a:chExt cx="8738401" cy="5867325"/>
            </a:xfrm>
          </p:grpSpPr>
          <p:sp>
            <p:nvSpPr>
              <p:cNvPr id="20" name="Rounded Rectangle 19"/>
              <p:cNvSpPr/>
              <p:nvPr/>
            </p:nvSpPr>
            <p:spPr>
              <a:xfrm>
                <a:off x="221183" y="111286"/>
                <a:ext cx="8738401" cy="58673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ounded Rectangle 20"/>
              <p:cNvSpPr/>
              <p:nvPr/>
            </p:nvSpPr>
            <p:spPr>
              <a:xfrm>
                <a:off x="327883" y="212627"/>
                <a:ext cx="8525001" cy="5448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grpSp>
        <p:sp>
          <p:nvSpPr>
            <p:cNvPr id="19" name="Rectangle 18"/>
            <p:cNvSpPr/>
            <p:nvPr/>
          </p:nvSpPr>
          <p:spPr>
            <a:xfrm>
              <a:off x="319172" y="1509846"/>
              <a:ext cx="8533712" cy="149263"/>
            </a:xfrm>
            <a:prstGeom prst="rect">
              <a:avLst/>
            </a:prstGeom>
            <a:gradFill flip="none" rotWithShape="1">
              <a:gsLst>
                <a:gs pos="0">
                  <a:schemeClr val="accent6">
                    <a:lumMod val="75000"/>
                  </a:schemeClr>
                </a:gs>
                <a:gs pos="98000">
                  <a:schemeClr val="bg1">
                    <a:lumMod val="65000"/>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 name="Title 1"/>
          <p:cNvSpPr>
            <a:spLocks noGrp="1"/>
          </p:cNvSpPr>
          <p:nvPr>
            <p:ph type="title"/>
          </p:nvPr>
        </p:nvSpPr>
        <p:spPr>
          <a:xfrm>
            <a:off x="457200" y="341784"/>
            <a:ext cx="8229600" cy="1143000"/>
          </a:xfrm>
        </p:spPr>
        <p:txBody>
          <a:bodyPr>
            <a:noAutofit/>
          </a:bodyPr>
          <a:lstStyle/>
          <a:p>
            <a:r>
              <a:rPr lang="en-CA" dirty="0" smtClean="0">
                <a:solidFill>
                  <a:srgbClr val="C00000"/>
                </a:solidFill>
              </a:rPr>
              <a:t>Discussion: The Role of Stigma</a:t>
            </a:r>
            <a:endParaRPr lang="en-CA" dirty="0">
              <a:solidFill>
                <a:srgbClr val="C00000"/>
              </a:solidFill>
            </a:endParaRPr>
          </a:p>
        </p:txBody>
      </p:sp>
      <p:sp>
        <p:nvSpPr>
          <p:cNvPr id="3" name="Content Placeholder 2"/>
          <p:cNvSpPr>
            <a:spLocks noGrp="1"/>
          </p:cNvSpPr>
          <p:nvPr>
            <p:ph idx="1"/>
          </p:nvPr>
        </p:nvSpPr>
        <p:spPr>
          <a:xfrm>
            <a:off x="471227" y="1698610"/>
            <a:ext cx="8229600" cy="3962637"/>
          </a:xfrm>
        </p:spPr>
        <p:txBody>
          <a:bodyPr>
            <a:normAutofit fontScale="92500"/>
          </a:bodyPr>
          <a:lstStyle/>
          <a:p>
            <a:pPr marL="0" indent="0">
              <a:buNone/>
            </a:pPr>
            <a:r>
              <a:rPr lang="en-US" sz="3500" b="1" i="1" dirty="0" smtClean="0">
                <a:solidFill>
                  <a:schemeClr val="accent2"/>
                </a:solidFill>
                <a:effectLst>
                  <a:outerShdw blurRad="38100" dist="38100" dir="2700000" algn="tl">
                    <a:srgbClr val="000000">
                      <a:alpha val="43137"/>
                    </a:srgbClr>
                  </a:outerShdw>
                </a:effectLst>
              </a:rPr>
              <a:t>Stigma: </a:t>
            </a:r>
            <a:r>
              <a:rPr lang="en-US" sz="3500" i="1" dirty="0" smtClean="0">
                <a:solidFill>
                  <a:schemeClr val="accent2"/>
                </a:solidFill>
                <a:effectLst>
                  <a:outerShdw blurRad="38100" dist="38100" dir="2700000" algn="tl">
                    <a:srgbClr val="000000">
                      <a:alpha val="43137"/>
                    </a:srgbClr>
                  </a:outerShdw>
                </a:effectLst>
              </a:rPr>
              <a:t>Strong disapproval and negative judgements toward people who use drugs </a:t>
            </a:r>
          </a:p>
          <a:p>
            <a:pPr marL="457200" lvl="1" indent="0">
              <a:buNone/>
            </a:pPr>
            <a:endParaRPr lang="en-US" sz="1200" dirty="0" smtClean="0"/>
          </a:p>
          <a:p>
            <a:pPr marL="514350" indent="-514350">
              <a:buFont typeface="+mj-lt"/>
              <a:buAutoNum type="arabicPeriod"/>
            </a:pPr>
            <a:r>
              <a:rPr lang="en-CA" sz="2800" dirty="0" smtClean="0"/>
              <a:t>How might stigma contribute to negative outcomes? Consider:</a:t>
            </a:r>
          </a:p>
          <a:p>
            <a:pPr lvl="2"/>
            <a:r>
              <a:rPr lang="en-CA" dirty="0" smtClean="0"/>
              <a:t>Internal stigma</a:t>
            </a:r>
          </a:p>
          <a:p>
            <a:pPr lvl="2"/>
            <a:r>
              <a:rPr lang="en-CA" dirty="0" smtClean="0"/>
              <a:t>Stigma in relationships</a:t>
            </a:r>
          </a:p>
          <a:p>
            <a:pPr lvl="2"/>
            <a:r>
              <a:rPr lang="en-CA" dirty="0" smtClean="0"/>
              <a:t>Stigma in organizations (institutions, government, society)</a:t>
            </a:r>
          </a:p>
          <a:p>
            <a:pPr lvl="2"/>
            <a:r>
              <a:rPr lang="en-CA" dirty="0" smtClean="0"/>
              <a:t>Stigma in how people communicate</a:t>
            </a:r>
            <a:endParaRPr lang="en-CA" dirty="0"/>
          </a:p>
        </p:txBody>
      </p:sp>
      <p:grpSp>
        <p:nvGrpSpPr>
          <p:cNvPr id="33" name="Group 32"/>
          <p:cNvGrpSpPr/>
          <p:nvPr/>
        </p:nvGrpSpPr>
        <p:grpSpPr>
          <a:xfrm>
            <a:off x="1761231" y="6291963"/>
            <a:ext cx="5658304" cy="488287"/>
            <a:chOff x="434427" y="6101353"/>
            <a:chExt cx="8355717" cy="768262"/>
          </a:xfrm>
        </p:grpSpPr>
        <p:grpSp>
          <p:nvGrpSpPr>
            <p:cNvPr id="34" name="Group 33"/>
            <p:cNvGrpSpPr/>
            <p:nvPr/>
          </p:nvGrpSpPr>
          <p:grpSpPr>
            <a:xfrm>
              <a:off x="434427" y="6101353"/>
              <a:ext cx="8355717" cy="719985"/>
              <a:chOff x="434427" y="6055965"/>
              <a:chExt cx="8355717" cy="719985"/>
            </a:xfrm>
          </p:grpSpPr>
          <p:pic>
            <p:nvPicPr>
              <p:cNvPr id="36" name="Picture 2" descr="H:\epid\COMMITTEES AND ORGANIZATIONS\BC Harm Reduction\Students\2015_studentfolders\Corinne\HRSS one-pagers\images\hrs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063928"/>
                <a:ext cx="1265816" cy="7120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www.ece.ubc.ca/~colind/i/UBC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27" y="6055966"/>
                <a:ext cx="522150" cy="7120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epid\COMMITTEES AND ORGANIZATIONS\BC Harm Reduction\A_Team_Admin\social_media_other_accounts\Hello Cool World\Logo\HA Logos\PHSA logo_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055965"/>
                <a:ext cx="2255912" cy="712022"/>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 descr="H:\epid\COMMITTEES AND ORGANIZATIONS\BC Harm Reduction\Students\2015_studentfolders\Corinne\HRSS one-pagers\images\towardtheheart_logo2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6109316"/>
              <a:ext cx="1650019" cy="76029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23354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415</Words>
  <Application>Microsoft Office PowerPoint</Application>
  <PresentationFormat>On-screen Show (4:3)</PresentationFormat>
  <Paragraphs>51</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Hospital Scenario 1</vt:lpstr>
      <vt:lpstr>PowerPoint Presentation</vt:lpstr>
      <vt:lpstr>PowerPoint Presentation</vt:lpstr>
      <vt:lpstr>PowerPoint Presentation</vt:lpstr>
      <vt:lpstr>PowerPoint Presentation</vt:lpstr>
      <vt:lpstr>This Scenario comes from the Lived Experience of People Who Use Drugs</vt:lpstr>
      <vt:lpstr>Discussion: Behaviours</vt:lpstr>
      <vt:lpstr>Discussion: The Service</vt:lpstr>
      <vt:lpstr>Discussion: The Role of Stigma</vt:lpstr>
      <vt:lpstr>Summary: Options &amp; Opportunities</vt:lpstr>
    </vt:vector>
  </TitlesOfParts>
  <Company>Health Shared Services 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Heather</dc:creator>
  <cp:lastModifiedBy>Tigchelaar, James</cp:lastModifiedBy>
  <cp:revision>20</cp:revision>
  <dcterms:created xsi:type="dcterms:W3CDTF">2016-08-03T21:15:33Z</dcterms:created>
  <dcterms:modified xsi:type="dcterms:W3CDTF">2017-11-08T22:55:25Z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9BD5ED4C-919A-4C93-9AD9-19ECA129C452</vt:lpwstr>
  </property>
  <property fmtid="{D5CDD505-2E9C-101B-9397-08002B2CF9AE}" pid="3" name="ArticulatePath">
    <vt:lpwstr>Hospital Scenario 1</vt:lpwstr>
  </property>
</Properties>
</file>