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9"/>
  </p:notesMasterIdLst>
  <p:sldIdLst>
    <p:sldId id="257" r:id="rId2"/>
    <p:sldId id="270" r:id="rId3"/>
    <p:sldId id="265" r:id="rId4"/>
    <p:sldId id="268" r:id="rId5"/>
    <p:sldId id="269" r:id="rId6"/>
    <p:sldId id="273" r:id="rId7"/>
    <p:sldId id="272" r:id="rId8"/>
  </p:sldIdLst>
  <p:sldSz cx="9144000" cy="6858000" type="screen4x3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0" autoAdjust="0"/>
    <p:restoredTop sz="52241" autoAdjust="0"/>
  </p:normalViewPr>
  <p:slideViewPr>
    <p:cSldViewPr>
      <p:cViewPr>
        <p:scale>
          <a:sx n="97" d="100"/>
          <a:sy n="97" d="100"/>
        </p:scale>
        <p:origin x="-40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2162D-7BFD-4BD7-97BD-89BC9FD13AA5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84738-337F-4BEF-8A2B-CA78797F923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0135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Methadone Prescribers have an opportunity to: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 patients on a case-by-case basis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the impact of discontinuing methadone treatment or revoking carry privileges on illicit drug use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Address factors contributing to imperfect treatment adherence, and support patients in accessing additional supports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alternative agonist treatments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Leaders and management have an opportunity to: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 methadone providers and patients in incorporating current evidence into practice guidelines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ways to increase access to pharmaceutical and non-pharmaceutical, evidence-based treatment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Peers have an opportunity to: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 about the policies, processes and restrictions in the Methadone prescribing system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feedback to their local health care services about the impact of policies and processes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Participate in educational services for health care providers about pain management and other complex care issues for people who use drugs.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84738-337F-4BEF-8A2B-CA78797F923B}" type="slidenum">
              <a:rPr lang="en-CA" smtClean="0">
                <a:solidFill>
                  <a:prstClr val="black"/>
                </a:solidFill>
              </a:rPr>
              <a:pPr/>
              <a:t>7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8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1059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080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249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210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879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878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513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851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477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6241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8008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BD503-44CA-4C6F-8E7A-BACEDE9A4D6B}" type="datetimeFigureOut">
              <a:rPr lang="en-CA" smtClean="0"/>
              <a:t>11/8/2017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2D7BD-40C9-4FBC-8C7C-12556A6FF81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356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6.jpe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1183" y="111285"/>
            <a:ext cx="8738401" cy="6126027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23528" y="3093804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418915"/>
            <a:ext cx="7772400" cy="1470025"/>
          </a:xfrm>
        </p:spPr>
        <p:txBody>
          <a:bodyPr>
            <a:normAutofit/>
          </a:bodyPr>
          <a:lstStyle/>
          <a:p>
            <a:r>
              <a:rPr lang="en-CA" dirty="0" smtClean="0"/>
              <a:t>Methadone </a:t>
            </a:r>
            <a:r>
              <a:rPr lang="en-CA" smtClean="0"/>
              <a:t>Scenario </a:t>
            </a:r>
            <a:r>
              <a:rPr lang="en-CA" dirty="0"/>
              <a:t>1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475656" y="3212976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Based on Stigma &amp; Trust Findings </a:t>
            </a:r>
          </a:p>
          <a:p>
            <a:r>
              <a:rPr lang="en-CA" dirty="0" smtClean="0"/>
              <a:t>from the </a:t>
            </a:r>
          </a:p>
          <a:p>
            <a:r>
              <a:rPr lang="en-CA" dirty="0" smtClean="0"/>
              <a:t>Peer </a:t>
            </a:r>
            <a:r>
              <a:rPr lang="en-CA" dirty="0" smtClean="0">
                <a:solidFill>
                  <a:schemeClr val="bg1">
                    <a:lumMod val="65000"/>
                  </a:schemeClr>
                </a:solidFill>
              </a:rPr>
              <a:t>Engagement</a:t>
            </a:r>
            <a:r>
              <a:rPr lang="en-CA" dirty="0" smtClean="0"/>
              <a:t> and Evaluation Project (PEEP)</a:t>
            </a:r>
            <a:endParaRPr lang="en-CA" dirty="0"/>
          </a:p>
        </p:txBody>
      </p:sp>
      <p:grpSp>
        <p:nvGrpSpPr>
          <p:cNvPr id="22" name="Group 21"/>
          <p:cNvGrpSpPr/>
          <p:nvPr/>
        </p:nvGrpSpPr>
        <p:grpSpPr>
          <a:xfrm>
            <a:off x="1863983" y="6347085"/>
            <a:ext cx="5745445" cy="467778"/>
            <a:chOff x="434427" y="6101353"/>
            <a:chExt cx="8355717" cy="768262"/>
          </a:xfrm>
        </p:grpSpPr>
        <p:grpSp>
          <p:nvGrpSpPr>
            <p:cNvPr id="23" name="Group 22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5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5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429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thadone 1 PEEP HD2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84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0">
        <p:fade/>
      </p:transition>
    </mc:Choice>
    <mc:Fallback xmlns="">
      <p:transition spd="med" advClick="0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83" y="111286"/>
            <a:ext cx="8738401" cy="6126026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08" y="317020"/>
            <a:ext cx="8229600" cy="1143000"/>
          </a:xfrm>
        </p:spPr>
        <p:txBody>
          <a:bodyPr>
            <a:noAutofit/>
          </a:bodyPr>
          <a:lstStyle/>
          <a:p>
            <a:r>
              <a:rPr lang="en-CA" sz="3200" smtClean="0">
                <a:solidFill>
                  <a:srgbClr val="C00000"/>
                </a:solidFill>
              </a:rPr>
              <a:t>This Scenario </a:t>
            </a:r>
            <a:r>
              <a:rPr lang="en-CA" sz="3200" dirty="0" smtClean="0">
                <a:solidFill>
                  <a:srgbClr val="C00000"/>
                </a:solidFill>
              </a:rPr>
              <a:t>comes from </a:t>
            </a:r>
            <a:r>
              <a:rPr lang="en-CA" sz="3200" dirty="0">
                <a:solidFill>
                  <a:srgbClr val="C00000"/>
                </a:solidFill>
              </a:rPr>
              <a:t>the Lived </a:t>
            </a:r>
            <a:r>
              <a:rPr lang="en-CA" sz="3200" dirty="0" smtClean="0">
                <a:solidFill>
                  <a:srgbClr val="C00000"/>
                </a:solidFill>
              </a:rPr>
              <a:t>Experience of People </a:t>
            </a:r>
            <a:r>
              <a:rPr lang="en-CA" sz="3200" dirty="0">
                <a:solidFill>
                  <a:srgbClr val="C00000"/>
                </a:solidFill>
              </a:rPr>
              <a:t>Who Use Drugs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1802" y="1844824"/>
            <a:ext cx="8088451" cy="3960439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CA" sz="1900" dirty="0">
                <a:solidFill>
                  <a:prstClr val="black"/>
                </a:solidFill>
              </a:rPr>
              <a:t>“  … the Methadone doctor here</a:t>
            </a:r>
            <a:r>
              <a:rPr lang="en-CA" sz="1900" dirty="0" smtClean="0">
                <a:solidFill>
                  <a:prstClr val="black"/>
                </a:solidFill>
              </a:rPr>
              <a:t>… was </a:t>
            </a:r>
            <a:r>
              <a:rPr lang="en-CA" sz="1900" dirty="0">
                <a:solidFill>
                  <a:prstClr val="black"/>
                </a:solidFill>
              </a:rPr>
              <a:t>so compassionate, so awesome, like I was clean, like he was </a:t>
            </a:r>
            <a:r>
              <a:rPr lang="en-CA" sz="1900" dirty="0" smtClean="0">
                <a:solidFill>
                  <a:prstClr val="black"/>
                </a:solidFill>
              </a:rPr>
              <a:t>great. (But) now…(the doctor) </a:t>
            </a:r>
            <a:r>
              <a:rPr lang="en-CA" sz="1900" dirty="0">
                <a:solidFill>
                  <a:prstClr val="black"/>
                </a:solidFill>
              </a:rPr>
              <a:t>makes you feel</a:t>
            </a:r>
            <a:r>
              <a:rPr lang="en-CA" sz="1900" dirty="0" smtClean="0">
                <a:solidFill>
                  <a:prstClr val="black"/>
                </a:solidFill>
              </a:rPr>
              <a:t>… you </a:t>
            </a:r>
            <a:r>
              <a:rPr lang="en-CA" sz="1900" dirty="0">
                <a:solidFill>
                  <a:prstClr val="black"/>
                </a:solidFill>
              </a:rPr>
              <a:t>walk out of that office and you </a:t>
            </a:r>
            <a:r>
              <a:rPr lang="en-CA" sz="1900" dirty="0" err="1">
                <a:solidFill>
                  <a:prstClr val="black"/>
                </a:solidFill>
              </a:rPr>
              <a:t>wanna</a:t>
            </a:r>
            <a:r>
              <a:rPr lang="en-CA" sz="1900" dirty="0">
                <a:solidFill>
                  <a:prstClr val="black"/>
                </a:solidFill>
              </a:rPr>
              <a:t> go get high.”</a:t>
            </a:r>
          </a:p>
          <a:p>
            <a:pPr marL="400050" lvl="1" indent="0">
              <a:buNone/>
            </a:pPr>
            <a:r>
              <a:rPr lang="en-CA" sz="1500" i="1" dirty="0">
                <a:solidFill>
                  <a:prstClr val="black"/>
                </a:solidFill>
              </a:rPr>
              <a:t> – Female, Interior Health Authority</a:t>
            </a:r>
          </a:p>
          <a:p>
            <a:pPr marL="0" lvl="0" indent="0">
              <a:buNone/>
            </a:pPr>
            <a:r>
              <a:rPr lang="en-CA" sz="1200" dirty="0">
                <a:solidFill>
                  <a:prstClr val="black"/>
                </a:solidFill>
              </a:rPr>
              <a:t> </a:t>
            </a:r>
          </a:p>
          <a:p>
            <a:pPr marL="0" lvl="0" indent="0">
              <a:buNone/>
            </a:pPr>
            <a:r>
              <a:rPr lang="en-CA" sz="1900" dirty="0">
                <a:solidFill>
                  <a:prstClr val="black"/>
                </a:solidFill>
              </a:rPr>
              <a:t>“…And... first they want to get their methadone as carry, weekly, monthly, and they screw up on their... test and then, then they’ve </a:t>
            </a:r>
            <a:r>
              <a:rPr lang="en-CA" sz="1900" dirty="0" err="1" smtClean="0">
                <a:solidFill>
                  <a:prstClr val="black"/>
                </a:solidFill>
              </a:rPr>
              <a:t>gotta</a:t>
            </a:r>
            <a:r>
              <a:rPr lang="en-CA" sz="1900" dirty="0" smtClean="0">
                <a:solidFill>
                  <a:prstClr val="black"/>
                </a:solidFill>
              </a:rPr>
              <a:t> go </a:t>
            </a:r>
            <a:r>
              <a:rPr lang="en-CA" sz="1900" dirty="0">
                <a:solidFill>
                  <a:prstClr val="black"/>
                </a:solidFill>
              </a:rPr>
              <a:t>in every day and take it right in front of the </a:t>
            </a:r>
            <a:r>
              <a:rPr lang="en-CA" sz="1900" dirty="0" smtClean="0">
                <a:solidFill>
                  <a:prstClr val="black"/>
                </a:solidFill>
              </a:rPr>
              <a:t>pharmacist. </a:t>
            </a:r>
            <a:r>
              <a:rPr lang="en-CA" sz="1900" dirty="0">
                <a:solidFill>
                  <a:prstClr val="black"/>
                </a:solidFill>
              </a:rPr>
              <a:t>So, after a while, the pharmacists and the doctors they just think everybody’s </a:t>
            </a:r>
            <a:r>
              <a:rPr lang="en-CA" sz="1900" dirty="0" smtClean="0">
                <a:solidFill>
                  <a:prstClr val="black"/>
                </a:solidFill>
              </a:rPr>
              <a:t>[screwing up]...”       </a:t>
            </a:r>
            <a:endParaRPr lang="en-CA" sz="1900" dirty="0">
              <a:solidFill>
                <a:prstClr val="black"/>
              </a:solidFill>
            </a:endParaRPr>
          </a:p>
          <a:p>
            <a:pPr marL="400050" lvl="1" indent="0">
              <a:buNone/>
            </a:pPr>
            <a:r>
              <a:rPr lang="en-CA" sz="1500" i="1" dirty="0">
                <a:solidFill>
                  <a:prstClr val="black"/>
                </a:solidFill>
              </a:rPr>
              <a:t>– Male, Island Health Authority</a:t>
            </a:r>
          </a:p>
          <a:p>
            <a:pPr marL="0" lvl="0" indent="0">
              <a:buNone/>
            </a:pPr>
            <a:endParaRPr lang="en-CA" sz="1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CA" sz="1900" dirty="0">
                <a:solidFill>
                  <a:prstClr val="black"/>
                </a:solidFill>
              </a:rPr>
              <a:t>“I don’t know why but everybody’s been getting cut down or cut off on </a:t>
            </a:r>
            <a:r>
              <a:rPr lang="en-CA" sz="1900" dirty="0" smtClean="0">
                <a:solidFill>
                  <a:prstClr val="black"/>
                </a:solidFill>
              </a:rPr>
              <a:t>opiates…  </a:t>
            </a:r>
            <a:r>
              <a:rPr lang="en-CA" sz="1900" dirty="0">
                <a:solidFill>
                  <a:prstClr val="black"/>
                </a:solidFill>
              </a:rPr>
              <a:t>like I got a broken neck and I’ve got chronic pain</a:t>
            </a:r>
            <a:r>
              <a:rPr lang="en-CA" sz="1900" dirty="0" smtClean="0">
                <a:solidFill>
                  <a:prstClr val="black"/>
                </a:solidFill>
              </a:rPr>
              <a:t>... Now </a:t>
            </a:r>
            <a:r>
              <a:rPr lang="en-CA" sz="1900" dirty="0">
                <a:solidFill>
                  <a:prstClr val="black"/>
                </a:solidFill>
              </a:rPr>
              <a:t>for </a:t>
            </a:r>
            <a:r>
              <a:rPr lang="en-CA" sz="1900" dirty="0" smtClean="0">
                <a:solidFill>
                  <a:prstClr val="black"/>
                </a:solidFill>
              </a:rPr>
              <a:t>my </a:t>
            </a:r>
            <a:r>
              <a:rPr lang="en-CA" sz="1900" dirty="0">
                <a:solidFill>
                  <a:prstClr val="black"/>
                </a:solidFill>
              </a:rPr>
              <a:t>doctor </a:t>
            </a:r>
            <a:r>
              <a:rPr lang="en-CA" sz="1900" dirty="0" smtClean="0">
                <a:solidFill>
                  <a:prstClr val="black"/>
                </a:solidFill>
              </a:rPr>
              <a:t>[to say] </a:t>
            </a:r>
            <a:r>
              <a:rPr lang="en-CA" sz="1900" dirty="0">
                <a:solidFill>
                  <a:prstClr val="black"/>
                </a:solidFill>
              </a:rPr>
              <a:t>to me, </a:t>
            </a:r>
            <a:r>
              <a:rPr lang="en-CA" sz="1900" dirty="0" smtClean="0">
                <a:solidFill>
                  <a:prstClr val="black"/>
                </a:solidFill>
              </a:rPr>
              <a:t>‘people </a:t>
            </a:r>
            <a:r>
              <a:rPr lang="en-CA" sz="1900" dirty="0">
                <a:solidFill>
                  <a:prstClr val="black"/>
                </a:solidFill>
              </a:rPr>
              <a:t>are selling ‘</a:t>
            </a:r>
            <a:r>
              <a:rPr lang="en-CA" sz="1900" dirty="0" err="1">
                <a:solidFill>
                  <a:prstClr val="black"/>
                </a:solidFill>
              </a:rPr>
              <a:t>em</a:t>
            </a:r>
            <a:r>
              <a:rPr lang="en-CA" sz="1900" dirty="0">
                <a:solidFill>
                  <a:prstClr val="black"/>
                </a:solidFill>
              </a:rPr>
              <a:t> on the </a:t>
            </a:r>
            <a:r>
              <a:rPr lang="en-CA" sz="1900" dirty="0" smtClean="0">
                <a:solidFill>
                  <a:prstClr val="black"/>
                </a:solidFill>
              </a:rPr>
              <a:t>street… therefore </a:t>
            </a:r>
            <a:r>
              <a:rPr lang="en-CA" sz="1900" dirty="0">
                <a:solidFill>
                  <a:prstClr val="black"/>
                </a:solidFill>
              </a:rPr>
              <a:t>I’m cutting you down to half a dose and then we’re going to wean you off within a two week </a:t>
            </a:r>
            <a:r>
              <a:rPr lang="en-CA" sz="1900" dirty="0" smtClean="0">
                <a:solidFill>
                  <a:prstClr val="black"/>
                </a:solidFill>
              </a:rPr>
              <a:t>period’. </a:t>
            </a:r>
            <a:r>
              <a:rPr lang="en-CA" sz="1900" dirty="0">
                <a:solidFill>
                  <a:prstClr val="black"/>
                </a:solidFill>
              </a:rPr>
              <a:t>Well, does that give me a new neck?”         </a:t>
            </a:r>
          </a:p>
          <a:p>
            <a:pPr marL="400050" lvl="1" indent="0">
              <a:buNone/>
            </a:pPr>
            <a:r>
              <a:rPr lang="en-CA" sz="1500" dirty="0">
                <a:solidFill>
                  <a:prstClr val="black"/>
                </a:solidFill>
              </a:rPr>
              <a:t> </a:t>
            </a:r>
            <a:r>
              <a:rPr lang="en-CA" sz="1500" i="1" dirty="0">
                <a:solidFill>
                  <a:prstClr val="black"/>
                </a:solidFill>
              </a:rPr>
              <a:t>– Male, Island Health Authority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7" name="Group 26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9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622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83" y="111286"/>
            <a:ext cx="8738401" cy="5990067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Discussion: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Behaviours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612" y="2060848"/>
            <a:ext cx="7488832" cy="316835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did the staff member or Peer’s behaviour positively or negatively affect the situation?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might have motivated each person to behave the way they did?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are the possible outcomes of each person’s behaviours?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3" name="Group 22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5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5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2754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1183" y="111286"/>
            <a:ext cx="8738401" cy="5990067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Discussion: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The</a:t>
            </a:r>
            <a:r>
              <a:rPr lang="en-CA" sz="3600" dirty="0" smtClean="0"/>
              <a:t> </a:t>
            </a:r>
            <a:r>
              <a:rPr lang="en-CA" dirty="0">
                <a:solidFill>
                  <a:srgbClr val="C00000"/>
                </a:solidFill>
              </a:rPr>
              <a:t>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583" y="2348880"/>
            <a:ext cx="7886088" cy="28803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did the design of the Harm Reduction Service positively or negatively affect the outcome of the situation?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Why might the service be set up that way?</a:t>
            </a:r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What are some </a:t>
            </a:r>
            <a:r>
              <a:rPr lang="en-CA" sz="2800" smtClean="0"/>
              <a:t>possible outcomes of </a:t>
            </a:r>
            <a:r>
              <a:rPr lang="en-CA" sz="2800" dirty="0" smtClean="0"/>
              <a:t>the way the service was set up?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7" name="Group 26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9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9220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16827" y="111287"/>
            <a:ext cx="8738401" cy="6054018"/>
            <a:chOff x="221183" y="111286"/>
            <a:chExt cx="8738401" cy="6414058"/>
          </a:xfrm>
        </p:grpSpPr>
        <p:grpSp>
          <p:nvGrpSpPr>
            <p:cNvPr id="18" name="Group 17"/>
            <p:cNvGrpSpPr/>
            <p:nvPr/>
          </p:nvGrpSpPr>
          <p:grpSpPr>
            <a:xfrm>
              <a:off x="221183" y="111286"/>
              <a:ext cx="8738401" cy="6414058"/>
              <a:chOff x="221183" y="111286"/>
              <a:chExt cx="8738401" cy="5867325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221183" y="111286"/>
                <a:ext cx="8738401" cy="5867325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327883" y="212627"/>
                <a:ext cx="8525001" cy="544862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319172" y="1509846"/>
              <a:ext cx="8533712" cy="14926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98000">
                  <a:schemeClr val="bg1">
                    <a:lumMod val="65000"/>
                    <a:alpha val="3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Autofit/>
          </a:bodyPr>
          <a:lstStyle/>
          <a:p>
            <a:r>
              <a:rPr lang="en-CA" dirty="0" smtClean="0">
                <a:solidFill>
                  <a:srgbClr val="C00000"/>
                </a:solidFill>
              </a:rPr>
              <a:t>Discussion: The Role of Stigma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227" y="1698610"/>
            <a:ext cx="8229600" cy="39626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5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Stigma: </a:t>
            </a:r>
            <a:r>
              <a:rPr lang="en-US" sz="35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 disapproval and negative judgements toward people who use drugs </a:t>
            </a:r>
          </a:p>
          <a:p>
            <a:pPr marL="457200" lvl="1" indent="0">
              <a:buNone/>
            </a:pPr>
            <a:endParaRPr lang="en-US" sz="1200" dirty="0" smtClean="0"/>
          </a:p>
          <a:p>
            <a:pPr marL="514350" indent="-514350">
              <a:buFont typeface="+mj-lt"/>
              <a:buAutoNum type="arabicPeriod"/>
            </a:pPr>
            <a:r>
              <a:rPr lang="en-CA" sz="2800" dirty="0" smtClean="0"/>
              <a:t>How might stigma contribute to negative outcomes? Consider:</a:t>
            </a:r>
          </a:p>
          <a:p>
            <a:pPr lvl="2"/>
            <a:r>
              <a:rPr lang="en-CA" dirty="0" smtClean="0"/>
              <a:t>Internal stigma</a:t>
            </a:r>
          </a:p>
          <a:p>
            <a:pPr lvl="2"/>
            <a:r>
              <a:rPr lang="en-CA" dirty="0" smtClean="0"/>
              <a:t>Stigma in relationships</a:t>
            </a:r>
          </a:p>
          <a:p>
            <a:pPr lvl="2"/>
            <a:r>
              <a:rPr lang="en-CA" dirty="0" smtClean="0"/>
              <a:t>Stigma in organizations (institutions, government, society)</a:t>
            </a:r>
          </a:p>
          <a:p>
            <a:pPr lvl="2"/>
            <a:r>
              <a:rPr lang="en-CA" dirty="0" smtClean="0"/>
              <a:t>Stigma in how people communicate</a:t>
            </a:r>
            <a:endParaRPr lang="en-CA" dirty="0"/>
          </a:p>
        </p:txBody>
      </p:sp>
      <p:grpSp>
        <p:nvGrpSpPr>
          <p:cNvPr id="33" name="Group 32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34" name="Group 33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36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6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431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21183" y="111286"/>
            <a:ext cx="8738401" cy="6126026"/>
            <a:chOff x="221183" y="111286"/>
            <a:chExt cx="8738401" cy="5867325"/>
          </a:xfrm>
        </p:grpSpPr>
        <p:sp>
          <p:nvSpPr>
            <p:cNvPr id="5" name="Rounded Rectangle 4"/>
            <p:cNvSpPr/>
            <p:nvPr/>
          </p:nvSpPr>
          <p:spPr>
            <a:xfrm>
              <a:off x="221183" y="111286"/>
              <a:ext cx="8738401" cy="586732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27883" y="212627"/>
              <a:ext cx="8525001" cy="54486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00" dirty="0" smtClean="0">
                <a:solidFill>
                  <a:srgbClr val="C00000"/>
                </a:solidFill>
              </a:rPr>
              <a:t>Summary: Options </a:t>
            </a:r>
            <a:r>
              <a:rPr lang="en-CA" sz="4000" dirty="0">
                <a:solidFill>
                  <a:srgbClr val="C00000"/>
                </a:solidFill>
              </a:rPr>
              <a:t>&amp;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343" y="1556792"/>
            <a:ext cx="8229600" cy="42484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 smtClean="0"/>
              <a:t>How might service </a:t>
            </a:r>
            <a:r>
              <a:rPr lang="en-CA" dirty="0"/>
              <a:t>providers </a:t>
            </a:r>
            <a:r>
              <a:rPr lang="en-CA" dirty="0" smtClean="0"/>
              <a:t>contribute to improving the outcome of the situation? </a:t>
            </a:r>
            <a:endParaRPr lang="en-CA" dirty="0"/>
          </a:p>
          <a:p>
            <a:pPr marL="457200" indent="-457200">
              <a:buFont typeface="+mj-lt"/>
              <a:buAutoNum type="arabicPeriod"/>
            </a:pPr>
            <a:endParaRPr lang="en-CA" sz="1900" dirty="0" smtClean="0"/>
          </a:p>
          <a:p>
            <a:pPr marL="514350" indent="-514350">
              <a:buFont typeface="+mj-lt"/>
              <a:buAutoNum type="arabicPeriod"/>
            </a:pPr>
            <a:r>
              <a:rPr lang="en-CA" dirty="0" smtClean="0"/>
              <a:t>What could leaders and </a:t>
            </a:r>
            <a:r>
              <a:rPr lang="en-CA" dirty="0"/>
              <a:t>management </a:t>
            </a:r>
            <a:r>
              <a:rPr lang="en-CA" dirty="0" smtClean="0"/>
              <a:t>change to produce a positive outcome?</a:t>
            </a:r>
            <a:endParaRPr lang="en-CA" dirty="0"/>
          </a:p>
          <a:p>
            <a:pPr marL="457200" lvl="0" indent="-457200">
              <a:buFont typeface="+mj-lt"/>
              <a:buAutoNum type="arabicPeriod"/>
            </a:pPr>
            <a:endParaRPr lang="en-CA" sz="1900" dirty="0"/>
          </a:p>
          <a:p>
            <a:pPr marL="514350" lvl="0" indent="-514350">
              <a:buFont typeface="+mj-lt"/>
              <a:buAutoNum type="arabicPeriod"/>
            </a:pPr>
            <a:r>
              <a:rPr lang="en-CA" dirty="0" smtClean="0"/>
              <a:t>How could Peers participate in producing a better outcome to situations like this?</a:t>
            </a:r>
          </a:p>
          <a:p>
            <a:pPr marL="0" lvl="0" indent="0">
              <a:buNone/>
            </a:pPr>
            <a:endParaRPr lang="en-CA" dirty="0" smtClean="0"/>
          </a:p>
          <a:p>
            <a:pPr marL="0" lv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11" name="Rectangle 10"/>
          <p:cNvSpPr/>
          <p:nvPr/>
        </p:nvSpPr>
        <p:spPr>
          <a:xfrm>
            <a:off x="327883" y="1191505"/>
            <a:ext cx="8533712" cy="14926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98000">
                <a:schemeClr val="bg1">
                  <a:lumMod val="65000"/>
                  <a:alpha val="3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761231" y="6291963"/>
            <a:ext cx="5658304" cy="488287"/>
            <a:chOff x="434427" y="6101353"/>
            <a:chExt cx="8355717" cy="768262"/>
          </a:xfrm>
        </p:grpSpPr>
        <p:grpSp>
          <p:nvGrpSpPr>
            <p:cNvPr id="20" name="Group 19"/>
            <p:cNvGrpSpPr/>
            <p:nvPr/>
          </p:nvGrpSpPr>
          <p:grpSpPr>
            <a:xfrm>
              <a:off x="434427" y="6101353"/>
              <a:ext cx="8355717" cy="719985"/>
              <a:chOff x="434427" y="6055965"/>
              <a:chExt cx="8355717" cy="719985"/>
            </a:xfrm>
          </p:grpSpPr>
          <p:pic>
            <p:nvPicPr>
              <p:cNvPr id="22" name="Picture 2" descr="H:\epid\COMMITTEES AND ORGANIZATIONS\BC Harm Reduction\Students\2015_studentfolders\Corinne\HRSS one-pagers\images\hrss_logo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6063928"/>
                <a:ext cx="1265816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2" descr="http://www.ece.ubc.ca/~colind/i/UBClogo.g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427" y="6055966"/>
                <a:ext cx="522150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H:\epid\COMMITTEES AND ORGANIZATIONS\BC Harm Reduction\A_Team_Admin\social_media_other_accounts\Hello Cool World\Logo\HA Logos\PHSA logo_jpg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055965"/>
                <a:ext cx="2255912" cy="712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Picture 3" descr="H:\epid\COMMITTEES AND ORGANIZATIONS\BC Harm Reduction\Students\2015_studentfolders\Corinne\HRSS one-pagers\images\towardtheheart_logo2jpg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6109316"/>
              <a:ext cx="1650019" cy="760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4789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</TotalTime>
  <Words>404</Words>
  <Application>Microsoft Office PowerPoint</Application>
  <PresentationFormat>On-screen Show (4:3)</PresentationFormat>
  <Paragraphs>51</Paragraphs>
  <Slides>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Methadone Scenario 1</vt:lpstr>
      <vt:lpstr>PowerPoint Presentation</vt:lpstr>
      <vt:lpstr>This Scenario comes from the Lived Experience of People Who Use Drugs</vt:lpstr>
      <vt:lpstr>Discussion: Behaviours</vt:lpstr>
      <vt:lpstr>Discussion: The Service</vt:lpstr>
      <vt:lpstr>Discussion: The Role of Stigma</vt:lpstr>
      <vt:lpstr>Summary: Options &amp; Opportunities</vt:lpstr>
    </vt:vector>
  </TitlesOfParts>
  <Company>Health Shared Services 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Methadone Scenario 4</dc:title>
  <dc:creator>Burgess, Heather</dc:creator>
  <cp:lastModifiedBy>Tigchelaar, James</cp:lastModifiedBy>
  <cp:revision>67</cp:revision>
  <dcterms:created xsi:type="dcterms:W3CDTF">2016-08-03T19:50:21Z</dcterms:created>
  <dcterms:modified xsi:type="dcterms:W3CDTF">2017-11-08T22:56:54Z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6FC0AE47-3CAE-4D33-A72E-5FCAF9FD3BA2</vt:lpwstr>
  </property>
  <property fmtid="{D5CDD505-2E9C-101B-9397-08002B2CF9AE}" pid="3" name="ArticulatePath">
    <vt:lpwstr>Community Health Centre Scenario 1</vt:lpwstr>
  </property>
</Properties>
</file>