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70" r:id="rId3"/>
    <p:sldId id="265" r:id="rId4"/>
    <p:sldId id="268" r:id="rId5"/>
    <p:sldId id="269" r:id="rId6"/>
    <p:sldId id="273" r:id="rId7"/>
    <p:sldId id="27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0" autoAdjust="0"/>
    <p:restoredTop sz="55826" autoAdjust="0"/>
  </p:normalViewPr>
  <p:slideViewPr>
    <p:cSldViewPr>
      <p:cViewPr>
        <p:scale>
          <a:sx n="97" d="100"/>
          <a:sy n="97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2162D-7BFD-4BD7-97BD-89BC9FD13AA5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4738-337F-4BEF-8A2B-CA78797F92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13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Methadone providers and prescribers have an opportunity to: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Educate patients about the risks of polysubstance 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alternative agonist treatments with patients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alternative approaches to improving mental health and decreasing substance use, such as increasing psycho-social supports and interventions</a:t>
            </a:r>
          </a:p>
          <a:p>
            <a:pPr lvl="0"/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 and management have an opportunity to: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support for the use of integrated healthcare 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access to evidence-based, psychosocial interventions to improve mental health and decrease illicit substance use</a:t>
            </a:r>
          </a:p>
          <a:p>
            <a:pPr lvl="0"/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Peers have an opportunity to: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about the policies, processes and restrictions in the Methadone prescribing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about  risks associated with polysubstance use and alternative therapies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feedback to their Methadone prescribers about the impact of policies and processes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educational services for health care providers about Methadone management and other complex care issues for people who use drugs.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4738-337F-4BEF-8A2B-CA78797F923B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05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8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49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10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79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1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5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77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24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00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D503-44CA-4C6F-8E7A-BACEDE9A4D6B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D7BD-40C9-4FBC-8C7C-12556A6FF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56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1183" y="111286"/>
            <a:ext cx="8738401" cy="6126026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23528" y="3093804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418915"/>
            <a:ext cx="7772400" cy="1470025"/>
          </a:xfrm>
        </p:spPr>
        <p:txBody>
          <a:bodyPr>
            <a:normAutofit/>
          </a:bodyPr>
          <a:lstStyle/>
          <a:p>
            <a:r>
              <a:rPr lang="en-CA" dirty="0" smtClean="0"/>
              <a:t>Methadone Scenario </a:t>
            </a:r>
            <a:r>
              <a:rPr lang="en-CA" dirty="0"/>
              <a:t>3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89984" y="3429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Based on Stigma &amp; Trust Findings </a:t>
            </a:r>
          </a:p>
          <a:p>
            <a:r>
              <a:rPr lang="en-CA" dirty="0" smtClean="0"/>
              <a:t>from the </a:t>
            </a:r>
          </a:p>
          <a:p>
            <a:r>
              <a:rPr lang="en-CA" dirty="0" smtClean="0"/>
              <a:t>Peer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Engagement</a:t>
            </a:r>
            <a:r>
              <a:rPr lang="en-CA" dirty="0" smtClean="0"/>
              <a:t> and Evaluation Project (PEEP)</a:t>
            </a:r>
            <a:endParaRPr lang="en-CA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17" name="Group 16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9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429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thadone 3 PEEP HD3.mp4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4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000">
        <p:fade/>
      </p:transition>
    </mc:Choice>
    <mc:Fallback xmlns="">
      <p:transition spd="med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6827" y="187673"/>
            <a:ext cx="8738401" cy="5990067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03608" y="1659108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08" y="490179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C00000"/>
                </a:solidFill>
              </a:rPr>
              <a:t>This Scenario comes from </a:t>
            </a:r>
            <a:r>
              <a:rPr lang="en-CA" sz="3200" dirty="0">
                <a:solidFill>
                  <a:srgbClr val="C00000"/>
                </a:solidFill>
              </a:rPr>
              <a:t>the Lived </a:t>
            </a:r>
            <a:r>
              <a:rPr lang="en-CA" sz="3200" dirty="0" smtClean="0">
                <a:solidFill>
                  <a:srgbClr val="C00000"/>
                </a:solidFill>
              </a:rPr>
              <a:t>Experience of People </a:t>
            </a:r>
            <a:r>
              <a:rPr lang="en-CA" sz="3200" dirty="0">
                <a:solidFill>
                  <a:srgbClr val="C00000"/>
                </a:solidFill>
              </a:rPr>
              <a:t>Who Use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7" y="2564904"/>
            <a:ext cx="7662246" cy="29523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“  I just don’t </a:t>
            </a:r>
            <a:r>
              <a:rPr lang="en-CA" sz="2600" dirty="0" smtClean="0">
                <a:solidFill>
                  <a:prstClr val="black"/>
                </a:solidFill>
              </a:rPr>
              <a:t>know...  </a:t>
            </a:r>
            <a:r>
              <a:rPr lang="en-CA" sz="2600" dirty="0">
                <a:solidFill>
                  <a:prstClr val="black"/>
                </a:solidFill>
              </a:rPr>
              <a:t>I use the same doctor as [Name] but he cut me off of 0.5 mg Clonazepam because I went on the Methadone Program 40 ml a day, so I couldn’t get any </a:t>
            </a:r>
            <a:r>
              <a:rPr lang="en-CA" sz="2600" dirty="0" err="1">
                <a:solidFill>
                  <a:prstClr val="black"/>
                </a:solidFill>
              </a:rPr>
              <a:t>kinda</a:t>
            </a:r>
            <a:r>
              <a:rPr lang="en-CA" sz="2600" dirty="0">
                <a:solidFill>
                  <a:prstClr val="black"/>
                </a:solidFill>
              </a:rPr>
              <a:t> anxiety reducing anything.” </a:t>
            </a:r>
          </a:p>
          <a:p>
            <a:pPr marL="400050" lvl="1" indent="0">
              <a:buNone/>
            </a:pPr>
            <a:r>
              <a:rPr lang="en-CA" sz="2200" i="1" dirty="0" smtClean="0">
                <a:solidFill>
                  <a:prstClr val="black"/>
                </a:solidFill>
              </a:rPr>
              <a:t>– Female</a:t>
            </a:r>
            <a:r>
              <a:rPr lang="en-CA" sz="2200" i="1" dirty="0">
                <a:solidFill>
                  <a:prstClr val="black"/>
                </a:solidFill>
              </a:rPr>
              <a:t>, Interior Health Authority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7" name="Group 26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9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62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183" y="111286"/>
            <a:ext cx="8738401" cy="5990067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9172" y="1509846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Discussion:</a:t>
            </a:r>
            <a:r>
              <a:rPr lang="en-CA" sz="3600" dirty="0" smtClean="0"/>
              <a:t> </a:t>
            </a:r>
            <a:r>
              <a:rPr lang="en-CA" dirty="0">
                <a:solidFill>
                  <a:srgbClr val="C00000"/>
                </a:solidFill>
              </a:rPr>
              <a:t>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How did the staff member or Peer’s behaviour positively or negatively affect the situation?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What might have motivated each person to behave the way they did?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What are the possible outcomes of each person’s behaviours?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3" name="Group 22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5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275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183" y="111286"/>
            <a:ext cx="8738401" cy="5990067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9172" y="1509846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Discussion:</a:t>
            </a:r>
            <a:r>
              <a:rPr lang="en-CA" sz="3600" dirty="0" smtClean="0"/>
              <a:t> </a:t>
            </a:r>
            <a:r>
              <a:rPr lang="en-CA" dirty="0">
                <a:solidFill>
                  <a:srgbClr val="C00000"/>
                </a:solidFill>
              </a:rPr>
              <a:t>The</a:t>
            </a:r>
            <a:r>
              <a:rPr lang="en-CA" sz="3600" dirty="0" smtClean="0"/>
              <a:t> </a:t>
            </a:r>
            <a:r>
              <a:rPr lang="en-CA" dirty="0">
                <a:solidFill>
                  <a:srgbClr val="C00000"/>
                </a:solidFill>
              </a:rPr>
              <a:t>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2060848"/>
            <a:ext cx="7886088" cy="2880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How did the design of the Harm Reduction Service positively or negatively affect the outcome of the situation?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Why might the service be set up that way?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What are some </a:t>
            </a:r>
            <a:r>
              <a:rPr lang="en-CA" sz="2800" smtClean="0"/>
              <a:t>possible outcomes of </a:t>
            </a:r>
            <a:r>
              <a:rPr lang="en-CA" sz="2800" dirty="0" smtClean="0"/>
              <a:t>the way the service was set up?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7" name="Group 26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9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922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6827" y="111287"/>
            <a:ext cx="8738401" cy="6054018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9172" y="1509846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Discussion: The Role of Stigma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27" y="1698610"/>
            <a:ext cx="8229600" cy="39626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Stigma: </a:t>
            </a:r>
            <a:r>
              <a:rPr lang="en-US" sz="35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disapproval and negative judgements toward people who use drugs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How might stigma contribute to negative outcomes? Consider:</a:t>
            </a:r>
          </a:p>
          <a:p>
            <a:pPr lvl="2"/>
            <a:r>
              <a:rPr lang="en-CA" dirty="0" smtClean="0"/>
              <a:t>Internal stigma</a:t>
            </a:r>
          </a:p>
          <a:p>
            <a:pPr lvl="2"/>
            <a:r>
              <a:rPr lang="en-CA" dirty="0" smtClean="0"/>
              <a:t>Stigma in relationships</a:t>
            </a:r>
          </a:p>
          <a:p>
            <a:pPr lvl="2"/>
            <a:r>
              <a:rPr lang="en-CA" dirty="0" smtClean="0"/>
              <a:t>Stigma in organizations (institutions, government, society)</a:t>
            </a:r>
          </a:p>
          <a:p>
            <a:pPr lvl="2"/>
            <a:r>
              <a:rPr lang="en-CA" dirty="0" smtClean="0"/>
              <a:t>Stigma in how people communicate</a:t>
            </a:r>
            <a:endParaRPr lang="en-CA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34" name="Group 33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36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1183" y="111286"/>
            <a:ext cx="8738401" cy="6126026"/>
            <a:chOff x="221183" y="111286"/>
            <a:chExt cx="8738401" cy="5867325"/>
          </a:xfrm>
        </p:grpSpPr>
        <p:sp>
          <p:nvSpPr>
            <p:cNvPr id="5" name="Rounded Rectangle 4"/>
            <p:cNvSpPr/>
            <p:nvPr/>
          </p:nvSpPr>
          <p:spPr>
            <a:xfrm>
              <a:off x="221183" y="111286"/>
              <a:ext cx="8738401" cy="58673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7883" y="212627"/>
              <a:ext cx="8525001" cy="5448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C00000"/>
                </a:solidFill>
              </a:rPr>
              <a:t>Summary: Options </a:t>
            </a:r>
            <a:r>
              <a:rPr lang="en-CA" sz="4000" dirty="0">
                <a:solidFill>
                  <a:srgbClr val="C00000"/>
                </a:solidFill>
              </a:rPr>
              <a:t>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43" y="1556792"/>
            <a:ext cx="8229600" cy="4248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How might service </a:t>
            </a:r>
            <a:r>
              <a:rPr lang="en-CA" dirty="0"/>
              <a:t>providers </a:t>
            </a:r>
            <a:r>
              <a:rPr lang="en-CA" dirty="0" smtClean="0"/>
              <a:t>contribute to improving the outcome of the situation? 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sz="1900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What could leaders and </a:t>
            </a:r>
            <a:r>
              <a:rPr lang="en-CA" dirty="0"/>
              <a:t>management </a:t>
            </a:r>
            <a:r>
              <a:rPr lang="en-CA" dirty="0" smtClean="0"/>
              <a:t>change to produce a positive outcome?</a:t>
            </a:r>
            <a:endParaRPr lang="en-CA" dirty="0"/>
          </a:p>
          <a:p>
            <a:pPr marL="457200" lvl="0" indent="-457200">
              <a:buFont typeface="+mj-lt"/>
              <a:buAutoNum type="arabicPeriod"/>
            </a:pPr>
            <a:endParaRPr lang="en-CA" sz="1900" dirty="0"/>
          </a:p>
          <a:p>
            <a:pPr marL="514350" lvl="0" indent="-514350">
              <a:buFont typeface="+mj-lt"/>
              <a:buAutoNum type="arabicPeriod"/>
            </a:pPr>
            <a:r>
              <a:rPr lang="en-CA" dirty="0" smtClean="0"/>
              <a:t>How could Peers participate in producing a better outcome to situations like this?</a:t>
            </a:r>
          </a:p>
          <a:p>
            <a:pPr marL="0" lvl="0" indent="0">
              <a:buNone/>
            </a:pPr>
            <a:endParaRPr lang="en-CA" dirty="0" smtClean="0"/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327883" y="1191505"/>
            <a:ext cx="8533712" cy="1492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98000">
                <a:schemeClr val="bg1">
                  <a:lumMod val="65000"/>
                  <a:alpha val="3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2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202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403</Words>
  <Application>Microsoft Office PowerPoint</Application>
  <PresentationFormat>On-screen Show (4:3)</PresentationFormat>
  <Paragraphs>45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Methadone Scenario 3</vt:lpstr>
      <vt:lpstr>PowerPoint Presentation</vt:lpstr>
      <vt:lpstr>This Scenario comes from the Lived Experience of People Who Use Drugs</vt:lpstr>
      <vt:lpstr>Discussion: Behaviours</vt:lpstr>
      <vt:lpstr>Discussion: The Service</vt:lpstr>
      <vt:lpstr>Discussion: The Role of Stigma</vt:lpstr>
      <vt:lpstr>Summary: Options &amp; Opportunities</vt:lpstr>
    </vt:vector>
  </TitlesOfParts>
  <Company>Health Shared Services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Methadone Scenario 4</dc:title>
  <dc:creator>Burgess, Heather</dc:creator>
  <cp:lastModifiedBy>Tigchelaar, James</cp:lastModifiedBy>
  <cp:revision>76</cp:revision>
  <dcterms:created xsi:type="dcterms:W3CDTF">2016-08-03T19:50:21Z</dcterms:created>
  <dcterms:modified xsi:type="dcterms:W3CDTF">2017-11-08T22:57:22Z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6FC0AE47-3CAE-4D33-A72E-5FCAF9FD3BA2</vt:lpwstr>
  </property>
  <property fmtid="{D5CDD505-2E9C-101B-9397-08002B2CF9AE}" pid="3" name="ArticulatePath">
    <vt:lpwstr>Community Health Centre Scenario 1</vt:lpwstr>
  </property>
</Properties>
</file>