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"/>
  </p:notesMasterIdLst>
  <p:sldIdLst>
    <p:sldId id="257" r:id="rId2"/>
    <p:sldId id="270" r:id="rId3"/>
    <p:sldId id="265" r:id="rId4"/>
    <p:sldId id="268" r:id="rId5"/>
    <p:sldId id="269" r:id="rId6"/>
    <p:sldId id="273" r:id="rId7"/>
    <p:sldId id="272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0" autoAdjust="0"/>
    <p:restoredTop sz="60307" autoAdjust="0"/>
  </p:normalViewPr>
  <p:slideViewPr>
    <p:cSldViewPr>
      <p:cViewPr>
        <p:scale>
          <a:sx n="97" d="100"/>
          <a:sy n="97" d="100"/>
        </p:scale>
        <p:origin x="-402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2162D-7BFD-4BD7-97BD-89BC9FD13AA5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84738-337F-4BEF-8A2B-CA78797F92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13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Methadone providers and prescribers have an opportunity to: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Peer to participate in planning approaches to complex methadone management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how inadequate pain management impacts illicit drug use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how opioid dependence affects response to opioid analgesics, such as methadone</a:t>
            </a:r>
          </a:p>
          <a:p>
            <a:pPr lvl="0"/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 and management have an opportunity to: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access to non-pharmaceutical pain treatments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opportunities for integrated healthcare teams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the impact of prescribing guidelines on illicit drug use and associated risks</a:t>
            </a:r>
          </a:p>
          <a:p>
            <a:pPr lvl="0"/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Peers have an opportunity to: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with Peer run organizations and their communities to improve access to effective treatments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feedback to their Methadone prescribers about the impact of policies and processes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 in educational services for health care providers about Methadone management and other complex care issues for people who use drugs.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4738-337F-4BEF-8A2B-CA78797F923B}" type="slidenum">
              <a:rPr lang="en-CA" smtClean="0">
                <a:solidFill>
                  <a:prstClr val="black"/>
                </a:solidFill>
              </a:rPr>
              <a:pPr/>
              <a:t>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105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80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49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210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879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878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513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51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477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24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800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56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89082" y="213364"/>
            <a:ext cx="8738401" cy="5910002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23528" y="3093804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418915"/>
            <a:ext cx="7772400" cy="1470025"/>
          </a:xfrm>
        </p:spPr>
        <p:txBody>
          <a:bodyPr>
            <a:normAutofit/>
          </a:bodyPr>
          <a:lstStyle/>
          <a:p>
            <a:r>
              <a:rPr lang="en-CA" dirty="0" smtClean="0"/>
              <a:t>Methadone Scenario </a:t>
            </a:r>
            <a:r>
              <a:rPr lang="en-CA" dirty="0"/>
              <a:t>4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60227" y="3501008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Based on Stigma &amp; Trust Findings </a:t>
            </a:r>
          </a:p>
          <a:p>
            <a:r>
              <a:rPr lang="en-CA" dirty="0" smtClean="0"/>
              <a:t>from the </a:t>
            </a:r>
          </a:p>
          <a:p>
            <a:r>
              <a:rPr lang="en-CA" dirty="0" smtClean="0"/>
              <a:t>Peer 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Engagement</a:t>
            </a:r>
            <a:r>
              <a:rPr lang="en-CA" dirty="0" smtClean="0"/>
              <a:t> and Evaluation Project (PEEP)</a:t>
            </a:r>
            <a:endParaRPr lang="en-CA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17" name="Group 1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429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thadone 4 PEEP HD3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4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5000">
        <p:fade/>
      </p:transition>
    </mc:Choice>
    <mc:Fallback xmlns="">
      <p:transition spd="med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6126026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08" y="317020"/>
            <a:ext cx="8229600" cy="1143000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C00000"/>
                </a:solidFill>
              </a:rPr>
              <a:t>This Scenario comes from </a:t>
            </a:r>
            <a:r>
              <a:rPr lang="en-CA" sz="3200" dirty="0">
                <a:solidFill>
                  <a:srgbClr val="C00000"/>
                </a:solidFill>
              </a:rPr>
              <a:t>the Lived </a:t>
            </a:r>
            <a:r>
              <a:rPr lang="en-CA" sz="3200" dirty="0" smtClean="0">
                <a:solidFill>
                  <a:srgbClr val="C00000"/>
                </a:solidFill>
              </a:rPr>
              <a:t>Experience of People </a:t>
            </a:r>
            <a:r>
              <a:rPr lang="en-CA" sz="3200" dirty="0">
                <a:solidFill>
                  <a:srgbClr val="C00000"/>
                </a:solidFill>
              </a:rPr>
              <a:t>Who Use Drugs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27" y="1728805"/>
            <a:ext cx="8229600" cy="4177151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CA" sz="2000" dirty="0">
                <a:solidFill>
                  <a:prstClr val="black"/>
                </a:solidFill>
              </a:rPr>
              <a:t>“ Doctors give you false </a:t>
            </a:r>
            <a:r>
              <a:rPr lang="en-CA" sz="2000" dirty="0" smtClean="0">
                <a:solidFill>
                  <a:prstClr val="black"/>
                </a:solidFill>
              </a:rPr>
              <a:t>information …</a:t>
            </a:r>
            <a:r>
              <a:rPr lang="en-CA" sz="2000" dirty="0">
                <a:solidFill>
                  <a:prstClr val="black"/>
                </a:solidFill>
              </a:rPr>
              <a:t>let’s say you’ve been on Morphine for 10 years for chronic pain </a:t>
            </a:r>
            <a:r>
              <a:rPr lang="en-CA" sz="2000" dirty="0" smtClean="0">
                <a:solidFill>
                  <a:prstClr val="black"/>
                </a:solidFill>
              </a:rPr>
              <a:t>issues …</a:t>
            </a:r>
            <a:r>
              <a:rPr lang="en-CA" sz="2000" dirty="0">
                <a:solidFill>
                  <a:prstClr val="black"/>
                </a:solidFill>
              </a:rPr>
              <a:t>some doctors will try and get you to go on Methadone when Methadone does not work for pain, not for a lot of people.” </a:t>
            </a:r>
          </a:p>
          <a:p>
            <a:pPr marL="400050" lvl="1" indent="0">
              <a:buNone/>
            </a:pPr>
            <a:r>
              <a:rPr lang="en-CA" sz="1600" i="1" dirty="0">
                <a:solidFill>
                  <a:prstClr val="black"/>
                </a:solidFill>
              </a:rPr>
              <a:t>– Male, Interior Health Authority</a:t>
            </a:r>
          </a:p>
          <a:p>
            <a:pPr marL="0" lvl="0" indent="0">
              <a:buNone/>
            </a:pPr>
            <a:endParaRPr lang="en-CA" sz="9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CA" sz="2000" dirty="0">
                <a:solidFill>
                  <a:prstClr val="black"/>
                </a:solidFill>
              </a:rPr>
              <a:t>“I wouldn’t </a:t>
            </a:r>
            <a:r>
              <a:rPr lang="en-CA" sz="2000" dirty="0" smtClean="0">
                <a:solidFill>
                  <a:prstClr val="black"/>
                </a:solidFill>
              </a:rPr>
              <a:t>…have </a:t>
            </a:r>
            <a:r>
              <a:rPr lang="en-CA" sz="2000" dirty="0">
                <a:solidFill>
                  <a:prstClr val="black"/>
                </a:solidFill>
              </a:rPr>
              <a:t>much to do with the street scene if the doctor gave me the pain killers that the street scene </a:t>
            </a:r>
            <a:r>
              <a:rPr lang="en-CA" sz="2000" dirty="0" smtClean="0">
                <a:solidFill>
                  <a:prstClr val="black"/>
                </a:solidFill>
              </a:rPr>
              <a:t>does</a:t>
            </a:r>
            <a:r>
              <a:rPr lang="en-CA" sz="2000" dirty="0">
                <a:solidFill>
                  <a:prstClr val="black"/>
                </a:solidFill>
              </a:rPr>
              <a:t>…” </a:t>
            </a:r>
          </a:p>
          <a:p>
            <a:pPr marL="400050" lvl="1" indent="0">
              <a:buNone/>
            </a:pPr>
            <a:r>
              <a:rPr lang="en-CA" sz="1600" i="1" dirty="0">
                <a:solidFill>
                  <a:prstClr val="black"/>
                </a:solidFill>
              </a:rPr>
              <a:t>– Female, Interior Health Authority</a:t>
            </a:r>
          </a:p>
          <a:p>
            <a:pPr marL="0" lvl="0" indent="0">
              <a:buNone/>
            </a:pPr>
            <a:r>
              <a:rPr lang="en-CA" sz="800" dirty="0">
                <a:solidFill>
                  <a:prstClr val="black"/>
                </a:solidFill>
              </a:rPr>
              <a:t> </a:t>
            </a:r>
          </a:p>
          <a:p>
            <a:pPr marL="0" lvl="0" indent="0">
              <a:buNone/>
            </a:pPr>
            <a:r>
              <a:rPr lang="en-CA" sz="2000" dirty="0">
                <a:solidFill>
                  <a:prstClr val="black"/>
                </a:solidFill>
              </a:rPr>
              <a:t>“I got stuck in Vancouver once when I lived in Abbotsford and I have back issues and so I had some severe sciatic </a:t>
            </a:r>
            <a:r>
              <a:rPr lang="en-CA" sz="2000" dirty="0" smtClean="0">
                <a:solidFill>
                  <a:prstClr val="black"/>
                </a:solidFill>
              </a:rPr>
              <a:t>pain. </a:t>
            </a:r>
            <a:r>
              <a:rPr lang="en-CA" sz="2000" dirty="0">
                <a:solidFill>
                  <a:prstClr val="black"/>
                </a:solidFill>
              </a:rPr>
              <a:t>I walked in the </a:t>
            </a:r>
            <a:r>
              <a:rPr lang="en-CA" sz="2000" dirty="0" smtClean="0">
                <a:solidFill>
                  <a:prstClr val="black"/>
                </a:solidFill>
              </a:rPr>
              <a:t>…</a:t>
            </a:r>
            <a:r>
              <a:rPr lang="en-CA" sz="2000" dirty="0">
                <a:solidFill>
                  <a:prstClr val="black"/>
                </a:solidFill>
              </a:rPr>
              <a:t>front door of </a:t>
            </a:r>
            <a:r>
              <a:rPr lang="en-CA" sz="2000" dirty="0" smtClean="0">
                <a:solidFill>
                  <a:prstClr val="black"/>
                </a:solidFill>
              </a:rPr>
              <a:t>[</a:t>
            </a:r>
            <a:r>
              <a:rPr lang="en-CA" sz="2000" smtClean="0">
                <a:solidFill>
                  <a:prstClr val="black"/>
                </a:solidFill>
              </a:rPr>
              <a:t>hospital name] [and </a:t>
            </a:r>
            <a:r>
              <a:rPr lang="en-CA" sz="2000" dirty="0" smtClean="0">
                <a:solidFill>
                  <a:prstClr val="black"/>
                </a:solidFill>
              </a:rPr>
              <a:t>they] …Immediately </a:t>
            </a:r>
            <a:r>
              <a:rPr lang="en-CA" sz="2000" dirty="0">
                <a:solidFill>
                  <a:prstClr val="black"/>
                </a:solidFill>
              </a:rPr>
              <a:t>gave me something for pain and prescribed </a:t>
            </a:r>
            <a:r>
              <a:rPr lang="en-CA" sz="2000" dirty="0" err="1">
                <a:solidFill>
                  <a:prstClr val="black"/>
                </a:solidFill>
              </a:rPr>
              <a:t>Percocets</a:t>
            </a:r>
            <a:r>
              <a:rPr lang="en-CA" sz="2000" dirty="0">
                <a:solidFill>
                  <a:prstClr val="black"/>
                </a:solidFill>
              </a:rPr>
              <a:t> for me, which is what I can take because I’m allergic to other things and was no problem” </a:t>
            </a:r>
          </a:p>
          <a:p>
            <a:pPr marL="400050" lvl="1" indent="0">
              <a:buNone/>
            </a:pPr>
            <a:r>
              <a:rPr lang="en-CA" sz="1600" i="1" dirty="0">
                <a:solidFill>
                  <a:prstClr val="black"/>
                </a:solidFill>
              </a:rPr>
              <a:t>– Female, Interior Health </a:t>
            </a:r>
            <a:r>
              <a:rPr lang="en-CA" sz="1600" i="1" dirty="0" smtClean="0">
                <a:solidFill>
                  <a:prstClr val="black"/>
                </a:solidFill>
              </a:rPr>
              <a:t>Authority</a:t>
            </a:r>
            <a:endParaRPr lang="en-CA" sz="1600" i="1" dirty="0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7" name="Group 2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62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Behaviours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612" y="2060848"/>
            <a:ext cx="7488832" cy="31683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staff member or Peer’s behaviour positively or negatively affect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might have motivated each person to behave the way they did?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the possible outcomes of each person’s behaviours?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3" name="Group 22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5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275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The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83" y="2204864"/>
            <a:ext cx="7886088" cy="28803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design of the Harm Reduction Service positively or negatively affect the outcome of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Why might the service be set up that way?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some possible </a:t>
            </a:r>
            <a:r>
              <a:rPr lang="en-CA" sz="2800" smtClean="0"/>
              <a:t>outcomes of </a:t>
            </a:r>
            <a:r>
              <a:rPr lang="en-CA" sz="2800" dirty="0" smtClean="0"/>
              <a:t>the way the service was set up?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7" name="Group 2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922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6827" y="111287"/>
            <a:ext cx="8738401" cy="6054018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 smtClean="0">
                <a:solidFill>
                  <a:srgbClr val="C00000"/>
                </a:solidFill>
              </a:rPr>
              <a:t>Discussion: The Role of Stigma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27" y="1698610"/>
            <a:ext cx="8229600" cy="39626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5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Stigma: </a:t>
            </a:r>
            <a:r>
              <a:rPr lang="en-US" sz="35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disapproval and negative judgements toward people who use drugs 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might stigma contribute to negative outcomes? Consider:</a:t>
            </a:r>
          </a:p>
          <a:p>
            <a:pPr lvl="2"/>
            <a:r>
              <a:rPr lang="en-CA" dirty="0" smtClean="0"/>
              <a:t>Internal stigma</a:t>
            </a:r>
          </a:p>
          <a:p>
            <a:pPr lvl="2"/>
            <a:r>
              <a:rPr lang="en-CA" dirty="0" smtClean="0"/>
              <a:t>Stigma in relationships</a:t>
            </a:r>
          </a:p>
          <a:p>
            <a:pPr lvl="2"/>
            <a:r>
              <a:rPr lang="en-CA" dirty="0" smtClean="0"/>
              <a:t>Stigma in organizations (institutions, government, society)</a:t>
            </a:r>
          </a:p>
          <a:p>
            <a:pPr lvl="2"/>
            <a:r>
              <a:rPr lang="en-CA" dirty="0" smtClean="0"/>
              <a:t>Stigma in how people communicate</a:t>
            </a:r>
            <a:endParaRPr lang="en-CA" dirty="0"/>
          </a:p>
        </p:txBody>
      </p:sp>
      <p:grpSp>
        <p:nvGrpSpPr>
          <p:cNvPr id="33" name="Group 32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34" name="Group 33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36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43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1183" y="111286"/>
            <a:ext cx="8738401" cy="6126026"/>
            <a:chOff x="221183" y="111286"/>
            <a:chExt cx="8738401" cy="5867325"/>
          </a:xfrm>
        </p:grpSpPr>
        <p:sp>
          <p:nvSpPr>
            <p:cNvPr id="5" name="Rounded Rectangle 4"/>
            <p:cNvSpPr/>
            <p:nvPr/>
          </p:nvSpPr>
          <p:spPr>
            <a:xfrm>
              <a:off x="221183" y="111286"/>
              <a:ext cx="8738401" cy="586732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27883" y="212627"/>
              <a:ext cx="8525001" cy="54486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Summary: Options </a:t>
            </a:r>
            <a:r>
              <a:rPr lang="en-CA" sz="4000" dirty="0">
                <a:solidFill>
                  <a:srgbClr val="C00000"/>
                </a:solidFill>
              </a:rPr>
              <a:t>&amp;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343" y="1556792"/>
            <a:ext cx="8229600" cy="42484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 smtClean="0"/>
              <a:t>How might service </a:t>
            </a:r>
            <a:r>
              <a:rPr lang="en-CA" dirty="0"/>
              <a:t>providers </a:t>
            </a:r>
            <a:r>
              <a:rPr lang="en-CA" dirty="0" smtClean="0"/>
              <a:t>contribute to improving the outcome of the situation? </a:t>
            </a:r>
            <a:endParaRPr lang="en-CA" dirty="0"/>
          </a:p>
          <a:p>
            <a:pPr marL="457200" indent="-457200">
              <a:buFont typeface="+mj-lt"/>
              <a:buAutoNum type="arabicPeriod"/>
            </a:pPr>
            <a:endParaRPr lang="en-CA" sz="1900" dirty="0" smtClean="0"/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What could leaders and </a:t>
            </a:r>
            <a:r>
              <a:rPr lang="en-CA" dirty="0"/>
              <a:t>management </a:t>
            </a:r>
            <a:r>
              <a:rPr lang="en-CA" dirty="0" smtClean="0"/>
              <a:t>change to produce a positive outcome?</a:t>
            </a:r>
            <a:endParaRPr lang="en-CA" dirty="0"/>
          </a:p>
          <a:p>
            <a:pPr marL="457200" lvl="0" indent="-457200">
              <a:buFont typeface="+mj-lt"/>
              <a:buAutoNum type="arabicPeriod"/>
            </a:pPr>
            <a:endParaRPr lang="en-CA" sz="1900" dirty="0"/>
          </a:p>
          <a:p>
            <a:pPr marL="514350" lvl="0" indent="-514350">
              <a:buFont typeface="+mj-lt"/>
              <a:buAutoNum type="arabicPeriod"/>
            </a:pPr>
            <a:r>
              <a:rPr lang="en-CA" dirty="0" smtClean="0"/>
              <a:t>How could Peers participate in producing a better outcome to situations like this?</a:t>
            </a:r>
          </a:p>
          <a:p>
            <a:pPr marL="0" lvl="0" indent="0">
              <a:buNone/>
            </a:pPr>
            <a:endParaRPr lang="en-CA" dirty="0" smtClean="0"/>
          </a:p>
          <a:p>
            <a:pPr marL="0" lv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327883" y="1191505"/>
            <a:ext cx="8533712" cy="1492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98000">
                <a:schemeClr val="bg1">
                  <a:lumMod val="65000"/>
                  <a:alpha val="3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0" name="Group 19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2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458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</TotalTime>
  <Words>427</Words>
  <Application>Microsoft Office PowerPoint</Application>
  <PresentationFormat>On-screen Show (4:3)</PresentationFormat>
  <Paragraphs>51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Methadone Scenario 4</vt:lpstr>
      <vt:lpstr>PowerPoint Presentation</vt:lpstr>
      <vt:lpstr>This Scenario comes from the Lived Experience of People Who Use Drugs</vt:lpstr>
      <vt:lpstr>Discussion: Behaviours</vt:lpstr>
      <vt:lpstr>Discussion: The Service</vt:lpstr>
      <vt:lpstr>Discussion: The Role of Stigma</vt:lpstr>
      <vt:lpstr>Summary: Options &amp; Opportunities</vt:lpstr>
    </vt:vector>
  </TitlesOfParts>
  <Company>Health Shared Services 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Methadone Scenario 4</dc:title>
  <dc:creator>Burgess, Heather</dc:creator>
  <cp:lastModifiedBy>Tigchelaar, James</cp:lastModifiedBy>
  <cp:revision>77</cp:revision>
  <dcterms:created xsi:type="dcterms:W3CDTF">2016-08-03T19:50:21Z</dcterms:created>
  <dcterms:modified xsi:type="dcterms:W3CDTF">2017-11-08T22:57:36Z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6FC0AE47-3CAE-4D33-A72E-5FCAF9FD3BA2</vt:lpwstr>
  </property>
  <property fmtid="{D5CDD505-2E9C-101B-9397-08002B2CF9AE}" pid="3" name="ArticulatePath">
    <vt:lpwstr>Community Health Centre Scenario 1</vt:lpwstr>
  </property>
</Properties>
</file>