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60" r:id="rId4"/>
    <p:sldId id="261" r:id="rId5"/>
    <p:sldId id="270" r:id="rId6"/>
    <p:sldId id="271" r:id="rId7"/>
    <p:sldId id="272" r:id="rId8"/>
    <p:sldId id="276" r:id="rId9"/>
    <p:sldId id="275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698" autoAdjust="0"/>
  </p:normalViewPr>
  <p:slideViewPr>
    <p:cSldViewPr>
      <p:cViewPr varScale="1">
        <p:scale>
          <a:sx n="56" d="100"/>
          <a:sy n="56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54D6C-2221-46D4-B9AA-9025268AB7E5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31FA0-7C08-4841-B16C-E7D69AD2B0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503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providers have an opportunity to: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supportive relationships with clients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collaboratively to coordinate care and ensure safety</a:t>
            </a:r>
          </a:p>
          <a:p>
            <a:pPr lvl="0"/>
            <a:endParaRPr lang="en-CA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 and management have an opportunity to: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 client-centred approaches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training, ongoing education and supports to employees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 policies and regulations that protect the rights of vulnerable populations accessing social services</a:t>
            </a:r>
          </a:p>
          <a:p>
            <a:pPr lvl="0"/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Peers have an opportunity to: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 the rights of vulnerable populations accessing services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and mentor other peers who are experiencing challenges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education to service providers about their experiences when accessing health and social services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4738-337F-4BEF-8A2B-CA78797F923B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646A-85B4-4CEE-B3B1-A32B02C0871E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9E2E-923F-4251-B542-269120D21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79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646A-85B4-4CEE-B3B1-A32B02C0871E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9E2E-923F-4251-B542-269120D21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352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646A-85B4-4CEE-B3B1-A32B02C0871E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9E2E-923F-4251-B542-269120D21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555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646A-85B4-4CEE-B3B1-A32B02C0871E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9E2E-923F-4251-B542-269120D21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209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646A-85B4-4CEE-B3B1-A32B02C0871E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9E2E-923F-4251-B542-269120D21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311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646A-85B4-4CEE-B3B1-A32B02C0871E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9E2E-923F-4251-B542-269120D21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42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646A-85B4-4CEE-B3B1-A32B02C0871E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9E2E-923F-4251-B542-269120D21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84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646A-85B4-4CEE-B3B1-A32B02C0871E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9E2E-923F-4251-B542-269120D21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178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646A-85B4-4CEE-B3B1-A32B02C0871E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9E2E-923F-4251-B542-269120D21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492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646A-85B4-4CEE-B3B1-A32B02C0871E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9E2E-923F-4251-B542-269120D21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755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646A-85B4-4CEE-B3B1-A32B02C0871E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9E2E-923F-4251-B542-269120D21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90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3646A-85B4-4CEE-B3B1-A32B02C0871E}" type="datetimeFigureOut">
              <a:rPr lang="en-CA" smtClean="0"/>
              <a:t>11/8/2017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39E2E-923F-4251-B542-269120D21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66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1183" y="44624"/>
            <a:ext cx="8738401" cy="6120680"/>
            <a:chOff x="221183" y="111286"/>
            <a:chExt cx="8738401" cy="6414058"/>
          </a:xfrm>
        </p:grpSpPr>
        <p:grpSp>
          <p:nvGrpSpPr>
            <p:cNvPr id="11" name="Group 10"/>
            <p:cNvGrpSpPr/>
            <p:nvPr/>
          </p:nvGrpSpPr>
          <p:grpSpPr>
            <a:xfrm>
              <a:off x="221183" y="111286"/>
              <a:ext cx="8738401" cy="6414058"/>
              <a:chOff x="221183" y="111286"/>
              <a:chExt cx="8738401" cy="5867325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221183" y="111286"/>
                <a:ext cx="8738401" cy="58673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27883" y="212627"/>
                <a:ext cx="8525001" cy="5448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23528" y="3093804"/>
              <a:ext cx="8533712" cy="14926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chemeClr val="bg1">
                    <a:lumMod val="65000"/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0" name="Picture 3" descr="H:\epid\COMMITTEES AND ORGANIZATIONS\BC Harm Reduction\Students\2015_studentfolders\Corinne\HRSS one-pagers\images\towardtheheart_logo2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73" y="639390"/>
            <a:ext cx="1650019" cy="76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r>
              <a:rPr lang="en-CA" dirty="0" smtClean="0"/>
              <a:t>Shelter Scenario 1</a:t>
            </a:r>
            <a:endParaRPr lang="en-CA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89983" y="3573016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Based on Stigma &amp; Trust Findings </a:t>
            </a:r>
          </a:p>
          <a:p>
            <a:r>
              <a:rPr lang="en-CA" dirty="0" smtClean="0"/>
              <a:t>from the </a:t>
            </a:r>
          </a:p>
          <a:p>
            <a:r>
              <a:rPr lang="en-CA" dirty="0" smtClean="0"/>
              <a:t>Peer Engagement and Evaluation Project (PEEP)</a:t>
            </a:r>
            <a:endParaRPr lang="en-CA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61231" y="6291963"/>
            <a:ext cx="5658304" cy="488287"/>
            <a:chOff x="434427" y="6101353"/>
            <a:chExt cx="8355717" cy="768262"/>
          </a:xfrm>
        </p:grpSpPr>
        <p:grpSp>
          <p:nvGrpSpPr>
            <p:cNvPr id="20" name="Group 19"/>
            <p:cNvGrpSpPr/>
            <p:nvPr/>
          </p:nvGrpSpPr>
          <p:grpSpPr>
            <a:xfrm>
              <a:off x="434427" y="6101353"/>
              <a:ext cx="8355717" cy="719985"/>
              <a:chOff x="434427" y="6055965"/>
              <a:chExt cx="8355717" cy="719985"/>
            </a:xfrm>
          </p:grpSpPr>
          <p:pic>
            <p:nvPicPr>
              <p:cNvPr id="22" name="Picture 2" descr="H:\epid\COMMITTEES AND ORGANIZATIONS\BC Harm Reduction\Students\2015_studentfolders\Corinne\HRSS one-pagers\images\hrss_logo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6063928"/>
                <a:ext cx="1265816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http://www.ece.ubc.ca/~colind/i/UBClogo.g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27" y="6055966"/>
                <a:ext cx="522150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:\epid\COMMITTEES AND ORGANIZATIONS\BC Harm Reduction\A_Team_Admin\social_media_other_accounts\Hello Cool World\Logo\HA Logos\PHSA logo_jpg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6055965"/>
                <a:ext cx="2255912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3" descr="H:\epid\COMMITTEES AND ORGANIZATIONS\BC Harm Reduction\Students\2015_studentfolders\Corinne\HRSS one-pagers\images\towardtheheart_logo2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6109316"/>
              <a:ext cx="1650019" cy="76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57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6"/>
    </mc:Choice>
    <mc:Fallback xmlns="">
      <p:transition spd="slow" advTm="583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1183" y="111286"/>
            <a:ext cx="8738401" cy="6630082"/>
            <a:chOff x="221183" y="111286"/>
            <a:chExt cx="8738401" cy="6414058"/>
          </a:xfrm>
        </p:grpSpPr>
        <p:grpSp>
          <p:nvGrpSpPr>
            <p:cNvPr id="4" name="Group 3"/>
            <p:cNvGrpSpPr/>
            <p:nvPr/>
          </p:nvGrpSpPr>
          <p:grpSpPr>
            <a:xfrm>
              <a:off x="221183" y="111286"/>
              <a:ext cx="8738401" cy="6414058"/>
              <a:chOff x="221183" y="111286"/>
              <a:chExt cx="8738401" cy="586732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21183" y="111286"/>
                <a:ext cx="8738401" cy="58673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27883" y="212627"/>
                <a:ext cx="8525001" cy="5448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319172" y="1074774"/>
              <a:ext cx="8533712" cy="42309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chemeClr val="bg1">
                    <a:lumMod val="65000"/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R has been staying at the same shelter for two months.  The shelter’s policy is to hold harm reduction supplies overnight and return them in the morning.  R has not always abided by this policy, because the shelter is the safest place in which she can use. </a:t>
            </a:r>
          </a:p>
        </p:txBody>
      </p:sp>
      <p:pic>
        <p:nvPicPr>
          <p:cNvPr id="9" name="Shelter 2_cleaned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544522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643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8"/>
    </mc:Choice>
    <mc:Fallback xmlns="">
      <p:transition spd="slow" advTm="16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1183" y="111286"/>
            <a:ext cx="8738401" cy="6630082"/>
            <a:chOff x="221183" y="111286"/>
            <a:chExt cx="8738401" cy="6414058"/>
          </a:xfrm>
        </p:grpSpPr>
        <p:grpSp>
          <p:nvGrpSpPr>
            <p:cNvPr id="5" name="Group 4"/>
            <p:cNvGrpSpPr/>
            <p:nvPr/>
          </p:nvGrpSpPr>
          <p:grpSpPr>
            <a:xfrm>
              <a:off x="221183" y="111286"/>
              <a:ext cx="8738401" cy="6414058"/>
              <a:chOff x="221183" y="111286"/>
              <a:chExt cx="8738401" cy="586732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21183" y="111286"/>
                <a:ext cx="8738401" cy="58673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27883" y="212627"/>
                <a:ext cx="8525001" cy="5448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19172" y="1074774"/>
              <a:ext cx="8533712" cy="42309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chemeClr val="bg1">
                    <a:lumMod val="65000"/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As a result, R has had conflicts with a staff member who doesn’t understand why she sometimes injects inside the shelter.  This staff member constantly monitors R’s behaviour, and shares his negative perceptions of R with a new staff member.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40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28"/>
    </mc:Choice>
    <mc:Fallback xmlns="">
      <p:transition spd="slow" advTm="1622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1183" y="111286"/>
            <a:ext cx="8738401" cy="6630082"/>
            <a:chOff x="221183" y="111286"/>
            <a:chExt cx="8738401" cy="6414058"/>
          </a:xfrm>
        </p:grpSpPr>
        <p:grpSp>
          <p:nvGrpSpPr>
            <p:cNvPr id="5" name="Group 4"/>
            <p:cNvGrpSpPr/>
            <p:nvPr/>
          </p:nvGrpSpPr>
          <p:grpSpPr>
            <a:xfrm>
              <a:off x="221183" y="111286"/>
              <a:ext cx="8738401" cy="6414058"/>
              <a:chOff x="221183" y="111286"/>
              <a:chExt cx="8738401" cy="586732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21183" y="111286"/>
                <a:ext cx="8738401" cy="58673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27883" y="212627"/>
                <a:ext cx="8525001" cy="5448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19172" y="1074774"/>
              <a:ext cx="8533712" cy="42309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chemeClr val="bg1">
                    <a:lumMod val="65000"/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583" y="2060848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new staff member decides she needs to get to know R, and develop a supportive relationship based on her own understanding of R’s needs.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1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3"/>
    </mc:Choice>
    <mc:Fallback xmlns="">
      <p:transition spd="slow" advTm="1029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1183" y="111286"/>
            <a:ext cx="8738401" cy="6180678"/>
            <a:chOff x="221183" y="111286"/>
            <a:chExt cx="8738401" cy="6414058"/>
          </a:xfrm>
        </p:grpSpPr>
        <p:grpSp>
          <p:nvGrpSpPr>
            <p:cNvPr id="18" name="Group 17"/>
            <p:cNvGrpSpPr/>
            <p:nvPr/>
          </p:nvGrpSpPr>
          <p:grpSpPr>
            <a:xfrm>
              <a:off x="221183" y="111286"/>
              <a:ext cx="8738401" cy="6414058"/>
              <a:chOff x="221183" y="111286"/>
              <a:chExt cx="8738401" cy="5867325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21183" y="111286"/>
                <a:ext cx="8738401" cy="58673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27883" y="212627"/>
                <a:ext cx="8525001" cy="5448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19172" y="1509846"/>
              <a:ext cx="8533712" cy="14926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chemeClr val="bg1">
                    <a:lumMod val="65000"/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08" y="317020"/>
            <a:ext cx="8229600" cy="1143000"/>
          </a:xfrm>
        </p:spPr>
        <p:txBody>
          <a:bodyPr>
            <a:noAutofit/>
          </a:bodyPr>
          <a:lstStyle/>
          <a:p>
            <a:r>
              <a:rPr lang="en-CA" sz="3200" dirty="0" smtClean="0">
                <a:solidFill>
                  <a:srgbClr val="C00000"/>
                </a:solidFill>
              </a:rPr>
              <a:t>This Scenario comes from </a:t>
            </a:r>
            <a:r>
              <a:rPr lang="en-CA" sz="3200" dirty="0">
                <a:solidFill>
                  <a:srgbClr val="C00000"/>
                </a:solidFill>
              </a:rPr>
              <a:t>the Lived </a:t>
            </a:r>
            <a:r>
              <a:rPr lang="en-CA" sz="3200" dirty="0" smtClean="0">
                <a:solidFill>
                  <a:srgbClr val="C00000"/>
                </a:solidFill>
              </a:rPr>
              <a:t>Experience of People </a:t>
            </a:r>
            <a:r>
              <a:rPr lang="en-CA" sz="3200" dirty="0">
                <a:solidFill>
                  <a:srgbClr val="C00000"/>
                </a:solidFill>
              </a:rPr>
              <a:t>Who Use Drugs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1" y="1700808"/>
            <a:ext cx="8205459" cy="422055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CA" sz="2600" dirty="0">
                <a:solidFill>
                  <a:prstClr val="black"/>
                </a:solidFill>
              </a:rPr>
              <a:t>Facilitator 1: “ They don’t know all of you so they judge you just for your behaviour?”</a:t>
            </a:r>
          </a:p>
          <a:p>
            <a:pPr marL="0" lvl="0" indent="0">
              <a:buNone/>
            </a:pPr>
            <a:r>
              <a:rPr lang="en-CA" sz="2600" dirty="0">
                <a:solidFill>
                  <a:prstClr val="black"/>
                </a:solidFill>
              </a:rPr>
              <a:t>Female: “Uh, yeah, or what other people say or…” </a:t>
            </a:r>
          </a:p>
          <a:p>
            <a:pPr marL="400050" lvl="1" indent="0">
              <a:buNone/>
            </a:pPr>
            <a:r>
              <a:rPr lang="en-CA" sz="2200" dirty="0">
                <a:solidFill>
                  <a:prstClr val="black"/>
                </a:solidFill>
              </a:rPr>
              <a:t>– Female, Northern Health</a:t>
            </a:r>
          </a:p>
          <a:p>
            <a:pPr marL="0" lvl="0" indent="0">
              <a:buNone/>
            </a:pPr>
            <a:r>
              <a:rPr lang="en-CA" sz="2600" dirty="0">
                <a:solidFill>
                  <a:prstClr val="black"/>
                </a:solidFill>
              </a:rPr>
              <a:t> </a:t>
            </a:r>
          </a:p>
          <a:p>
            <a:pPr marL="0" lvl="0" indent="0">
              <a:buNone/>
            </a:pPr>
            <a:r>
              <a:rPr lang="en-CA" sz="2600" dirty="0">
                <a:solidFill>
                  <a:prstClr val="black"/>
                </a:solidFill>
              </a:rPr>
              <a:t>Facilitator 1:  “Were there any places in particular where people have felt that they were being judged or they felt really uncomfortable going there?”</a:t>
            </a:r>
          </a:p>
          <a:p>
            <a:pPr marL="0" lvl="0" indent="0">
              <a:buNone/>
            </a:pPr>
            <a:r>
              <a:rPr lang="en-CA" sz="2600" dirty="0">
                <a:solidFill>
                  <a:prstClr val="black"/>
                </a:solidFill>
              </a:rPr>
              <a:t>Facilitator 2:  “Or people were sharing your information or…”</a:t>
            </a:r>
          </a:p>
          <a:p>
            <a:pPr marL="0" lvl="0" indent="0">
              <a:buNone/>
            </a:pPr>
            <a:r>
              <a:rPr lang="en-CA" sz="2600" dirty="0">
                <a:solidFill>
                  <a:prstClr val="black"/>
                </a:solidFill>
              </a:rPr>
              <a:t>Female: “A shelter.”  </a:t>
            </a:r>
          </a:p>
          <a:p>
            <a:pPr marL="400050" lvl="1" indent="0">
              <a:buNone/>
            </a:pPr>
            <a:r>
              <a:rPr lang="en-CA" sz="2200" dirty="0">
                <a:solidFill>
                  <a:prstClr val="black"/>
                </a:solidFill>
              </a:rPr>
              <a:t>– Female, Northern Health</a:t>
            </a:r>
          </a:p>
          <a:p>
            <a:pPr marL="0" lvl="0" indent="0">
              <a:buNone/>
            </a:pPr>
            <a:r>
              <a:rPr lang="en-CA" sz="2600" dirty="0">
                <a:solidFill>
                  <a:prstClr val="black"/>
                </a:solidFill>
              </a:rPr>
              <a:t> </a:t>
            </a:r>
          </a:p>
          <a:p>
            <a:pPr marL="0" lvl="0" indent="0">
              <a:buNone/>
            </a:pPr>
            <a:r>
              <a:rPr lang="en-CA" sz="2600" dirty="0">
                <a:solidFill>
                  <a:prstClr val="black"/>
                </a:solidFill>
              </a:rPr>
              <a:t>Facilitator:  “And [name], you talked a little bit about the [Organization name], not like if you had used supplies or had supplies on you, that was kind of...”</a:t>
            </a:r>
          </a:p>
          <a:p>
            <a:pPr marL="0" lvl="0" indent="0">
              <a:buNone/>
            </a:pPr>
            <a:r>
              <a:rPr lang="en-CA" sz="2600" dirty="0">
                <a:solidFill>
                  <a:prstClr val="black"/>
                </a:solidFill>
              </a:rPr>
              <a:t>Male:  “Yeah, they wouldn’t even let you in.”</a:t>
            </a:r>
          </a:p>
          <a:p>
            <a:pPr marL="0" lvl="0" indent="0">
              <a:buNone/>
            </a:pPr>
            <a:r>
              <a:rPr lang="en-CA" sz="2600" dirty="0">
                <a:solidFill>
                  <a:prstClr val="black"/>
                </a:solidFill>
              </a:rPr>
              <a:t>Female:  “And would there be repercussions if </a:t>
            </a:r>
            <a:r>
              <a:rPr lang="en-CA" sz="2600" dirty="0" smtClean="0">
                <a:solidFill>
                  <a:prstClr val="black"/>
                </a:solidFill>
              </a:rPr>
              <a:t>... </a:t>
            </a:r>
            <a:r>
              <a:rPr lang="en-CA" sz="2600" dirty="0">
                <a:solidFill>
                  <a:prstClr val="black"/>
                </a:solidFill>
              </a:rPr>
              <a:t>a rig fell out of your backpack or something and they saw it and </a:t>
            </a:r>
            <a:r>
              <a:rPr lang="en-CA" sz="2600" dirty="0" smtClean="0">
                <a:solidFill>
                  <a:prstClr val="black"/>
                </a:solidFill>
              </a:rPr>
              <a:t>[then] you </a:t>
            </a:r>
            <a:r>
              <a:rPr lang="en-CA" sz="2600" dirty="0">
                <a:solidFill>
                  <a:prstClr val="black"/>
                </a:solidFill>
              </a:rPr>
              <a:t>can’t come back for 10 days or something?”</a:t>
            </a:r>
          </a:p>
          <a:p>
            <a:pPr marL="400050" lvl="1" indent="0">
              <a:buNone/>
            </a:pPr>
            <a:r>
              <a:rPr lang="en-CA" sz="2200" dirty="0" smtClean="0">
                <a:solidFill>
                  <a:prstClr val="black"/>
                </a:solidFill>
              </a:rPr>
              <a:t>– </a:t>
            </a:r>
            <a:r>
              <a:rPr lang="en-CA" sz="2200" dirty="0">
                <a:solidFill>
                  <a:prstClr val="black"/>
                </a:solidFill>
              </a:rPr>
              <a:t>Fraser Health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61231" y="6291963"/>
            <a:ext cx="5658304" cy="488287"/>
            <a:chOff x="434427" y="6101353"/>
            <a:chExt cx="8355717" cy="768262"/>
          </a:xfrm>
        </p:grpSpPr>
        <p:grpSp>
          <p:nvGrpSpPr>
            <p:cNvPr id="27" name="Group 26"/>
            <p:cNvGrpSpPr/>
            <p:nvPr/>
          </p:nvGrpSpPr>
          <p:grpSpPr>
            <a:xfrm>
              <a:off x="434427" y="6101353"/>
              <a:ext cx="8355717" cy="719985"/>
              <a:chOff x="434427" y="6055965"/>
              <a:chExt cx="8355717" cy="719985"/>
            </a:xfrm>
          </p:grpSpPr>
          <p:pic>
            <p:nvPicPr>
              <p:cNvPr id="29" name="Picture 2" descr="H:\epid\COMMITTEES AND ORGANIZATIONS\BC Harm Reduction\Students\2015_studentfolders\Corinne\HRSS one-pagers\images\hrss_log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6063928"/>
                <a:ext cx="1265816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 descr="http://www.ece.ubc.ca/~colind/i/UBClogo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27" y="6055966"/>
                <a:ext cx="522150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:\epid\COMMITTEES AND ORGANIZATIONS\BC Harm Reduction\A_Team_Admin\social_media_other_accounts\Hello Cool World\Logo\HA Logos\PHSA logo_jp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6055965"/>
                <a:ext cx="2255912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3" descr="H:\epid\COMMITTEES AND ORGANIZATIONS\BC Harm Reduction\Students\2015_studentfolders\Corinne\HRSS one-pagers\images\towardtheheart_logo2jp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6109316"/>
              <a:ext cx="1650019" cy="76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587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1183" y="111286"/>
            <a:ext cx="8738401" cy="5990067"/>
            <a:chOff x="221183" y="111286"/>
            <a:chExt cx="8738401" cy="6414058"/>
          </a:xfrm>
        </p:grpSpPr>
        <p:grpSp>
          <p:nvGrpSpPr>
            <p:cNvPr id="18" name="Group 17"/>
            <p:cNvGrpSpPr/>
            <p:nvPr/>
          </p:nvGrpSpPr>
          <p:grpSpPr>
            <a:xfrm>
              <a:off x="221183" y="111286"/>
              <a:ext cx="8738401" cy="6414058"/>
              <a:chOff x="221183" y="111286"/>
              <a:chExt cx="8738401" cy="5867325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21183" y="111286"/>
                <a:ext cx="8738401" cy="58673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27883" y="212627"/>
                <a:ext cx="8525001" cy="5448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19172" y="1509846"/>
              <a:ext cx="8533712" cy="14926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chemeClr val="bg1">
                    <a:lumMod val="65000"/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Discussion:</a:t>
            </a:r>
            <a:r>
              <a:rPr lang="en-CA" sz="3600" dirty="0" smtClean="0"/>
              <a:t> </a:t>
            </a:r>
            <a:r>
              <a:rPr lang="en-CA" dirty="0">
                <a:solidFill>
                  <a:srgbClr val="C00000"/>
                </a:solidFill>
              </a:rPr>
              <a:t>Behaviours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612" y="2132856"/>
            <a:ext cx="7488832" cy="31683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How did the staff member or Peer’s behaviour positively or negatively affect the situation?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What might have motivated each person to behave the way they did?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What are the possible outcomes of each person’s behaviours?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761231" y="6291963"/>
            <a:ext cx="5658304" cy="488287"/>
            <a:chOff x="434427" y="6101353"/>
            <a:chExt cx="8355717" cy="768262"/>
          </a:xfrm>
        </p:grpSpPr>
        <p:grpSp>
          <p:nvGrpSpPr>
            <p:cNvPr id="23" name="Group 22"/>
            <p:cNvGrpSpPr/>
            <p:nvPr/>
          </p:nvGrpSpPr>
          <p:grpSpPr>
            <a:xfrm>
              <a:off x="434427" y="6101353"/>
              <a:ext cx="8355717" cy="719985"/>
              <a:chOff x="434427" y="6055965"/>
              <a:chExt cx="8355717" cy="719985"/>
            </a:xfrm>
          </p:grpSpPr>
          <p:pic>
            <p:nvPicPr>
              <p:cNvPr id="25" name="Picture 2" descr="H:\epid\COMMITTEES AND ORGANIZATIONS\BC Harm Reduction\Students\2015_studentfolders\Corinne\HRSS one-pagers\images\hrss_log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6063928"/>
                <a:ext cx="1265816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5" descr="http://www.ece.ubc.ca/~colind/i/UBClogo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27" y="6055966"/>
                <a:ext cx="522150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:\epid\COMMITTEES AND ORGANIZATIONS\BC Harm Reduction\A_Team_Admin\social_media_other_accounts\Hello Cool World\Logo\HA Logos\PHSA logo_jp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6055965"/>
                <a:ext cx="2255912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3" descr="H:\epid\COMMITTEES AND ORGANIZATIONS\BC Harm Reduction\Students\2015_studentfolders\Corinne\HRSS one-pagers\images\towardtheheart_logo2jp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6109316"/>
              <a:ext cx="1650019" cy="76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3764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1183" y="111286"/>
            <a:ext cx="8738401" cy="5990067"/>
            <a:chOff x="221183" y="111286"/>
            <a:chExt cx="8738401" cy="6414058"/>
          </a:xfrm>
        </p:grpSpPr>
        <p:grpSp>
          <p:nvGrpSpPr>
            <p:cNvPr id="18" name="Group 17"/>
            <p:cNvGrpSpPr/>
            <p:nvPr/>
          </p:nvGrpSpPr>
          <p:grpSpPr>
            <a:xfrm>
              <a:off x="221183" y="111286"/>
              <a:ext cx="8738401" cy="6414058"/>
              <a:chOff x="221183" y="111286"/>
              <a:chExt cx="8738401" cy="5867325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21183" y="111286"/>
                <a:ext cx="8738401" cy="58673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27883" y="212627"/>
                <a:ext cx="8525001" cy="5448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19172" y="1509846"/>
              <a:ext cx="8533712" cy="14926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chemeClr val="bg1">
                    <a:lumMod val="65000"/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Discussion:</a:t>
            </a:r>
            <a:r>
              <a:rPr lang="en-CA" sz="3600" dirty="0" smtClean="0"/>
              <a:t> </a:t>
            </a:r>
            <a:r>
              <a:rPr lang="en-CA" dirty="0">
                <a:solidFill>
                  <a:srgbClr val="C00000"/>
                </a:solidFill>
              </a:rPr>
              <a:t>The</a:t>
            </a:r>
            <a:r>
              <a:rPr lang="en-CA" sz="3600" dirty="0" smtClean="0"/>
              <a:t> </a:t>
            </a:r>
            <a:r>
              <a:rPr lang="en-CA" dirty="0">
                <a:solidFill>
                  <a:srgbClr val="C00000"/>
                </a:solidFill>
              </a:rPr>
              <a:t>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83" y="2204864"/>
            <a:ext cx="7886088" cy="28803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How did the design of the Harm Reduction Service positively or negatively affect the outcome of the situation?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Why might the service be set up that way?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What are some </a:t>
            </a:r>
            <a:r>
              <a:rPr lang="en-CA" sz="2800" smtClean="0"/>
              <a:t>possible outcomes of </a:t>
            </a:r>
            <a:r>
              <a:rPr lang="en-CA" sz="2800" dirty="0" smtClean="0"/>
              <a:t>the way the service was set up?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61231" y="6291963"/>
            <a:ext cx="5658304" cy="488287"/>
            <a:chOff x="434427" y="6101353"/>
            <a:chExt cx="8355717" cy="768262"/>
          </a:xfrm>
        </p:grpSpPr>
        <p:grpSp>
          <p:nvGrpSpPr>
            <p:cNvPr id="27" name="Group 26"/>
            <p:cNvGrpSpPr/>
            <p:nvPr/>
          </p:nvGrpSpPr>
          <p:grpSpPr>
            <a:xfrm>
              <a:off x="434427" y="6101353"/>
              <a:ext cx="8355717" cy="719985"/>
              <a:chOff x="434427" y="6055965"/>
              <a:chExt cx="8355717" cy="719985"/>
            </a:xfrm>
          </p:grpSpPr>
          <p:pic>
            <p:nvPicPr>
              <p:cNvPr id="29" name="Picture 2" descr="H:\epid\COMMITTEES AND ORGANIZATIONS\BC Harm Reduction\Students\2015_studentfolders\Corinne\HRSS one-pagers\images\hrss_log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6063928"/>
                <a:ext cx="1265816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 descr="http://www.ece.ubc.ca/~colind/i/UBClogo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27" y="6055966"/>
                <a:ext cx="522150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:\epid\COMMITTEES AND ORGANIZATIONS\BC Harm Reduction\A_Team_Admin\social_media_other_accounts\Hello Cool World\Logo\HA Logos\PHSA logo_jp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6055965"/>
                <a:ext cx="2255912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3" descr="H:\epid\COMMITTEES AND ORGANIZATIONS\BC Harm Reduction\Students\2015_studentfolders\Corinne\HRSS one-pagers\images\towardtheheart_logo2jp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6109316"/>
              <a:ext cx="1650019" cy="76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776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16827" y="111287"/>
            <a:ext cx="8738401" cy="6054018"/>
            <a:chOff x="221183" y="111286"/>
            <a:chExt cx="8738401" cy="6414058"/>
          </a:xfrm>
        </p:grpSpPr>
        <p:grpSp>
          <p:nvGrpSpPr>
            <p:cNvPr id="18" name="Group 17"/>
            <p:cNvGrpSpPr/>
            <p:nvPr/>
          </p:nvGrpSpPr>
          <p:grpSpPr>
            <a:xfrm>
              <a:off x="221183" y="111286"/>
              <a:ext cx="8738401" cy="6414058"/>
              <a:chOff x="221183" y="111286"/>
              <a:chExt cx="8738401" cy="5867325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21183" y="111286"/>
                <a:ext cx="8738401" cy="5867325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27883" y="212627"/>
                <a:ext cx="8525001" cy="5448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19172" y="1509846"/>
              <a:ext cx="8533712" cy="14926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chemeClr val="bg1">
                    <a:lumMod val="65000"/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Discussion: The Role of Stigma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227" y="1698610"/>
            <a:ext cx="8229600" cy="39626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Stigma: </a:t>
            </a:r>
            <a:r>
              <a:rPr lang="en-US" sz="35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disapproval and negative judgements toward people who use drugs 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How might stigma contribute to negative outcomes? Consider:</a:t>
            </a:r>
          </a:p>
          <a:p>
            <a:pPr lvl="2"/>
            <a:r>
              <a:rPr lang="en-CA" dirty="0" smtClean="0"/>
              <a:t>Internal stigma</a:t>
            </a:r>
          </a:p>
          <a:p>
            <a:pPr lvl="2"/>
            <a:r>
              <a:rPr lang="en-CA" dirty="0" smtClean="0"/>
              <a:t>Stigma in relationships</a:t>
            </a:r>
          </a:p>
          <a:p>
            <a:pPr lvl="2"/>
            <a:r>
              <a:rPr lang="en-CA" dirty="0" smtClean="0"/>
              <a:t>Stigma in organizations (institutions, government, society)</a:t>
            </a:r>
          </a:p>
          <a:p>
            <a:pPr lvl="2"/>
            <a:r>
              <a:rPr lang="en-CA" dirty="0" smtClean="0"/>
              <a:t>Stigma in how people communicate</a:t>
            </a:r>
            <a:endParaRPr lang="en-CA" dirty="0"/>
          </a:p>
        </p:txBody>
      </p:sp>
      <p:grpSp>
        <p:nvGrpSpPr>
          <p:cNvPr id="33" name="Group 32"/>
          <p:cNvGrpSpPr/>
          <p:nvPr/>
        </p:nvGrpSpPr>
        <p:grpSpPr>
          <a:xfrm>
            <a:off x="1761231" y="6291963"/>
            <a:ext cx="5658304" cy="488287"/>
            <a:chOff x="434427" y="6101353"/>
            <a:chExt cx="8355717" cy="768262"/>
          </a:xfrm>
        </p:grpSpPr>
        <p:grpSp>
          <p:nvGrpSpPr>
            <p:cNvPr id="34" name="Group 33"/>
            <p:cNvGrpSpPr/>
            <p:nvPr/>
          </p:nvGrpSpPr>
          <p:grpSpPr>
            <a:xfrm>
              <a:off x="434427" y="6101353"/>
              <a:ext cx="8355717" cy="719985"/>
              <a:chOff x="434427" y="6055965"/>
              <a:chExt cx="8355717" cy="719985"/>
            </a:xfrm>
          </p:grpSpPr>
          <p:pic>
            <p:nvPicPr>
              <p:cNvPr id="36" name="Picture 2" descr="H:\epid\COMMITTEES AND ORGANIZATIONS\BC Harm Reduction\Students\2015_studentfolders\Corinne\HRSS one-pagers\images\hrss_log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6063928"/>
                <a:ext cx="1265816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 descr="http://www.ece.ubc.ca/~colind/i/UBClogo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27" y="6055966"/>
                <a:ext cx="522150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:\epid\COMMITTEES AND ORGANIZATIONS\BC Harm Reduction\A_Team_Admin\social_media_other_accounts\Hello Cool World\Logo\HA Logos\PHSA logo_jp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6055965"/>
                <a:ext cx="2255912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3" descr="H:\epid\COMMITTEES AND ORGANIZATIONS\BC Harm Reduction\Students\2015_studentfolders\Corinne\HRSS one-pagers\images\towardtheheart_logo2jp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6109316"/>
              <a:ext cx="1650019" cy="76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43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1183" y="111286"/>
            <a:ext cx="8738401" cy="6126026"/>
            <a:chOff x="221183" y="111286"/>
            <a:chExt cx="8738401" cy="5867325"/>
          </a:xfrm>
        </p:grpSpPr>
        <p:sp>
          <p:nvSpPr>
            <p:cNvPr id="5" name="Rounded Rectangle 4"/>
            <p:cNvSpPr/>
            <p:nvPr/>
          </p:nvSpPr>
          <p:spPr>
            <a:xfrm>
              <a:off x="221183" y="111286"/>
              <a:ext cx="8738401" cy="58673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27883" y="212627"/>
              <a:ext cx="8525001" cy="5448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solidFill>
                  <a:srgbClr val="C00000"/>
                </a:solidFill>
              </a:rPr>
              <a:t>Summary: Options </a:t>
            </a:r>
            <a:r>
              <a:rPr lang="en-CA" sz="4000" dirty="0">
                <a:solidFill>
                  <a:srgbClr val="C00000"/>
                </a:solidFill>
              </a:rPr>
              <a:t>&amp;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43" y="1556792"/>
            <a:ext cx="8229600" cy="42484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How might service </a:t>
            </a:r>
            <a:r>
              <a:rPr lang="en-CA" dirty="0"/>
              <a:t>providers </a:t>
            </a:r>
            <a:r>
              <a:rPr lang="en-CA" dirty="0" smtClean="0"/>
              <a:t>contribute to improving the outcome of the situation? 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sz="1900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What could leaders and </a:t>
            </a:r>
            <a:r>
              <a:rPr lang="en-CA" dirty="0"/>
              <a:t>management </a:t>
            </a:r>
            <a:r>
              <a:rPr lang="en-CA" dirty="0" smtClean="0"/>
              <a:t>change to produce a positive outcome?</a:t>
            </a:r>
            <a:endParaRPr lang="en-CA" dirty="0"/>
          </a:p>
          <a:p>
            <a:pPr marL="457200" lvl="0" indent="-457200">
              <a:buFont typeface="+mj-lt"/>
              <a:buAutoNum type="arabicPeriod"/>
            </a:pPr>
            <a:endParaRPr lang="en-CA" sz="1900" dirty="0"/>
          </a:p>
          <a:p>
            <a:pPr marL="514350" lvl="0" indent="-514350">
              <a:buFont typeface="+mj-lt"/>
              <a:buAutoNum type="arabicPeriod"/>
            </a:pPr>
            <a:r>
              <a:rPr lang="en-CA" dirty="0" smtClean="0"/>
              <a:t>How could Peers participate in producing a better outcome to situations like this?</a:t>
            </a:r>
          </a:p>
          <a:p>
            <a:pPr marL="0" lvl="0" indent="0">
              <a:buNone/>
            </a:pPr>
            <a:endParaRPr lang="en-CA" dirty="0" smtClean="0"/>
          </a:p>
          <a:p>
            <a:pPr marL="0" lv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327883" y="1191505"/>
            <a:ext cx="8533712" cy="1492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98000">
                <a:schemeClr val="bg1">
                  <a:lumMod val="65000"/>
                  <a:alpha val="3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61231" y="6291963"/>
            <a:ext cx="5658304" cy="488287"/>
            <a:chOff x="434427" y="6101353"/>
            <a:chExt cx="8355717" cy="768262"/>
          </a:xfrm>
        </p:grpSpPr>
        <p:grpSp>
          <p:nvGrpSpPr>
            <p:cNvPr id="20" name="Group 19"/>
            <p:cNvGrpSpPr/>
            <p:nvPr/>
          </p:nvGrpSpPr>
          <p:grpSpPr>
            <a:xfrm>
              <a:off x="434427" y="6101353"/>
              <a:ext cx="8355717" cy="719985"/>
              <a:chOff x="434427" y="6055965"/>
              <a:chExt cx="8355717" cy="719985"/>
            </a:xfrm>
          </p:grpSpPr>
          <p:pic>
            <p:nvPicPr>
              <p:cNvPr id="22" name="Picture 2" descr="H:\epid\COMMITTEES AND ORGANIZATIONS\BC Harm Reduction\Students\2015_studentfolders\Corinne\HRSS one-pagers\images\hrss_logo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6063928"/>
                <a:ext cx="1265816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http://www.ece.ubc.ca/~colind/i/UBClogo.g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27" y="6055966"/>
                <a:ext cx="522150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:\epid\COMMITTEES AND ORGANIZATIONS\BC Harm Reduction\A_Team_Admin\social_media_other_accounts\Hello Cool World\Logo\HA Logos\PHSA logo_jpg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6055965"/>
                <a:ext cx="2255912" cy="712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3" descr="H:\epid\COMMITTEES AND ORGANIZATIONS\BC Harm Reduction\Students\2015_studentfolders\Corinne\HRSS one-pagers\images\towardtheheart_logo2jpg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6109316"/>
              <a:ext cx="1650019" cy="76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160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463</Words>
  <Application>Microsoft Office PowerPoint</Application>
  <PresentationFormat>On-screen Show (4:3)</PresentationFormat>
  <Paragraphs>58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Shelter Scenario 1</vt:lpstr>
      <vt:lpstr>PowerPoint Presentation</vt:lpstr>
      <vt:lpstr>PowerPoint Presentation</vt:lpstr>
      <vt:lpstr>PowerPoint Presentation</vt:lpstr>
      <vt:lpstr>This Scenario comes from the Lived Experience of People Who Use Drugs</vt:lpstr>
      <vt:lpstr>Discussion: Behaviours</vt:lpstr>
      <vt:lpstr>Discussion: The Service</vt:lpstr>
      <vt:lpstr>Discussion: The Role of Stigma</vt:lpstr>
      <vt:lpstr>Summary: Options &amp; Opportunities</vt:lpstr>
    </vt:vector>
  </TitlesOfParts>
  <Company>Health Shared Services 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Shelter Scenario 1</dc:title>
  <dc:creator>Burgess, Heather</dc:creator>
  <cp:lastModifiedBy>Tigchelaar, James</cp:lastModifiedBy>
  <cp:revision>11</cp:revision>
  <dcterms:created xsi:type="dcterms:W3CDTF">2016-08-03T22:14:51Z</dcterms:created>
  <dcterms:modified xsi:type="dcterms:W3CDTF">2017-11-08T22:57:57Z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A4502936-C2DE-4953-B916-8F3F64C5688A</vt:lpwstr>
  </property>
  <property fmtid="{D5CDD505-2E9C-101B-9397-08002B2CF9AE}" pid="3" name="ArticulatePath">
    <vt:lpwstr>Shelter Scenario 1 (no photos)</vt:lpwstr>
  </property>
</Properties>
</file>