
<file path=[Content_Types].xml><?xml version="1.0" encoding="utf-8"?>
<Types xmlns="http://schemas.openxmlformats.org/package/2006/content-types">
  <Default Extension="mp3" ContentType="audio/unknown"/>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64" r:id="rId2"/>
    <p:sldId id="256" r:id="rId3"/>
    <p:sldId id="260" r:id="rId4"/>
    <p:sldId id="261" r:id="rId5"/>
    <p:sldId id="269" r:id="rId6"/>
    <p:sldId id="270" r:id="rId7"/>
    <p:sldId id="271" r:id="rId8"/>
    <p:sldId id="276" r:id="rId9"/>
    <p:sldId id="275" r:id="rId10"/>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1844" autoAdjust="0"/>
  </p:normalViewPr>
  <p:slideViewPr>
    <p:cSldViewPr>
      <p:cViewPr varScale="1">
        <p:scale>
          <a:sx n="63" d="100"/>
          <a:sy n="63"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A913D9-3E99-4959-AC55-1A1340AD38CC}" type="datetimeFigureOut">
              <a:rPr lang="en-CA" smtClean="0"/>
              <a:t>11/8/2017</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5B2747-1E84-475A-9C3C-9D3A108D885F}" type="slidenum">
              <a:rPr lang="en-CA" smtClean="0"/>
              <a:t>‹#›</a:t>
            </a:fld>
            <a:endParaRPr lang="en-CA"/>
          </a:p>
        </p:txBody>
      </p:sp>
    </p:spTree>
    <p:extLst>
      <p:ext uri="{BB962C8B-B14F-4D97-AF65-F5344CB8AC3E}">
        <p14:creationId xmlns:p14="http://schemas.microsoft.com/office/powerpoint/2010/main" val="1121873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kern="1200" dirty="0" smtClean="0">
                <a:solidFill>
                  <a:schemeClr val="tx1"/>
                </a:solidFill>
                <a:effectLst/>
                <a:latin typeface="+mn-lt"/>
                <a:ea typeface="+mn-ea"/>
                <a:cs typeface="+mn-cs"/>
              </a:rPr>
              <a:t>Service providers have an opportunity to:</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Work with clients and employers to identify barriers to accessing services, and find solutions </a:t>
            </a:r>
          </a:p>
          <a:p>
            <a:pPr lvl="0"/>
            <a:endParaRPr lang="en-CA" sz="1200" kern="1200" dirty="0" smtClean="0">
              <a:solidFill>
                <a:schemeClr val="tx1"/>
              </a:solidFill>
              <a:effectLst/>
              <a:latin typeface="+mn-lt"/>
              <a:ea typeface="+mn-ea"/>
              <a:cs typeface="+mn-cs"/>
            </a:endParaRPr>
          </a:p>
          <a:p>
            <a:r>
              <a:rPr lang="en-CA" sz="1200" b="1" kern="1200" dirty="0" smtClean="0">
                <a:solidFill>
                  <a:schemeClr val="tx1"/>
                </a:solidFill>
                <a:effectLst/>
                <a:latin typeface="+mn-lt"/>
                <a:ea typeface="+mn-ea"/>
                <a:cs typeface="+mn-cs"/>
              </a:rPr>
              <a:t>Leaders and management have an opportunity to:</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Provide both high and low barrier essential services, as required by community members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Implement practices that will maintain a substance-use free service, without taking punitive measures towards people who use drugs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Implement policies that ensure people who use drugs have the right to access both harm reduction and essential services, such as shelter and housing</a:t>
            </a:r>
          </a:p>
          <a:p>
            <a:pPr lvl="0"/>
            <a:endParaRPr lang="en-CA" sz="1200" kern="1200" dirty="0" smtClean="0">
              <a:solidFill>
                <a:schemeClr val="tx1"/>
              </a:solidFill>
              <a:effectLst/>
              <a:latin typeface="+mn-lt"/>
              <a:ea typeface="+mn-ea"/>
              <a:cs typeface="+mn-cs"/>
            </a:endParaRPr>
          </a:p>
          <a:p>
            <a:r>
              <a:rPr lang="en-CA" sz="1200" b="1" kern="1200" dirty="0" smtClean="0">
                <a:solidFill>
                  <a:schemeClr val="tx1"/>
                </a:solidFill>
                <a:effectLst/>
                <a:latin typeface="+mn-lt"/>
                <a:ea typeface="+mn-ea"/>
                <a:cs typeface="+mn-cs"/>
              </a:rPr>
              <a:t>Peers have an opportunity to:</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Promote the rights of vulnerable populations accessing services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Support and mentor other peers who are experiencing challenges</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Provide education to service providers about their experiences when accessing health and social services</a:t>
            </a:r>
          </a:p>
          <a:p>
            <a:endParaRPr lang="en-CA" dirty="0"/>
          </a:p>
        </p:txBody>
      </p:sp>
      <p:sp>
        <p:nvSpPr>
          <p:cNvPr id="4" name="Slide Number Placeholder 3"/>
          <p:cNvSpPr>
            <a:spLocks noGrp="1"/>
          </p:cNvSpPr>
          <p:nvPr>
            <p:ph type="sldNum" sz="quarter" idx="10"/>
          </p:nvPr>
        </p:nvSpPr>
        <p:spPr/>
        <p:txBody>
          <a:bodyPr/>
          <a:lstStyle/>
          <a:p>
            <a:fld id="{3E884738-337F-4BEF-8A2B-CA78797F923B}" type="slidenum">
              <a:rPr lang="en-CA" smtClean="0">
                <a:solidFill>
                  <a:prstClr val="black"/>
                </a:solidFill>
              </a:rPr>
              <a:pPr/>
              <a:t>9</a:t>
            </a:fld>
            <a:endParaRPr lang="en-CA">
              <a:solidFill>
                <a:prstClr val="black"/>
              </a:solidFill>
            </a:endParaRPr>
          </a:p>
        </p:txBody>
      </p:sp>
    </p:spTree>
    <p:extLst>
      <p:ext uri="{BB962C8B-B14F-4D97-AF65-F5344CB8AC3E}">
        <p14:creationId xmlns:p14="http://schemas.microsoft.com/office/powerpoint/2010/main" val="57248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A50DD786-162C-439D-871E-267FCEF06D94}" type="datetimeFigureOut">
              <a:rPr lang="en-CA" smtClean="0"/>
              <a:t>11/8/2017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B4738EE-C84A-4892-B0ED-23DFAE64E6DA}" type="slidenum">
              <a:rPr lang="en-CA" smtClean="0"/>
              <a:t>‹#›</a:t>
            </a:fld>
            <a:endParaRPr lang="en-CA"/>
          </a:p>
        </p:txBody>
      </p:sp>
    </p:spTree>
    <p:extLst>
      <p:ext uri="{BB962C8B-B14F-4D97-AF65-F5344CB8AC3E}">
        <p14:creationId xmlns:p14="http://schemas.microsoft.com/office/powerpoint/2010/main" val="1250578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50DD786-162C-439D-871E-267FCEF06D94}" type="datetimeFigureOut">
              <a:rPr lang="en-CA" smtClean="0"/>
              <a:t>11/8/2017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B4738EE-C84A-4892-B0ED-23DFAE64E6DA}" type="slidenum">
              <a:rPr lang="en-CA" smtClean="0"/>
              <a:t>‹#›</a:t>
            </a:fld>
            <a:endParaRPr lang="en-CA"/>
          </a:p>
        </p:txBody>
      </p:sp>
    </p:spTree>
    <p:extLst>
      <p:ext uri="{BB962C8B-B14F-4D97-AF65-F5344CB8AC3E}">
        <p14:creationId xmlns:p14="http://schemas.microsoft.com/office/powerpoint/2010/main" val="4194954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50DD786-162C-439D-871E-267FCEF06D94}" type="datetimeFigureOut">
              <a:rPr lang="en-CA" smtClean="0"/>
              <a:t>11/8/2017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B4738EE-C84A-4892-B0ED-23DFAE64E6DA}" type="slidenum">
              <a:rPr lang="en-CA" smtClean="0"/>
              <a:t>‹#›</a:t>
            </a:fld>
            <a:endParaRPr lang="en-CA"/>
          </a:p>
        </p:txBody>
      </p:sp>
    </p:spTree>
    <p:extLst>
      <p:ext uri="{BB962C8B-B14F-4D97-AF65-F5344CB8AC3E}">
        <p14:creationId xmlns:p14="http://schemas.microsoft.com/office/powerpoint/2010/main" val="2607450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50DD786-162C-439D-871E-267FCEF06D94}" type="datetimeFigureOut">
              <a:rPr lang="en-CA" smtClean="0"/>
              <a:t>11/8/2017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B4738EE-C84A-4892-B0ED-23DFAE64E6DA}" type="slidenum">
              <a:rPr lang="en-CA" smtClean="0"/>
              <a:t>‹#›</a:t>
            </a:fld>
            <a:endParaRPr lang="en-CA"/>
          </a:p>
        </p:txBody>
      </p:sp>
    </p:spTree>
    <p:extLst>
      <p:ext uri="{BB962C8B-B14F-4D97-AF65-F5344CB8AC3E}">
        <p14:creationId xmlns:p14="http://schemas.microsoft.com/office/powerpoint/2010/main" val="1143294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0DD786-162C-439D-871E-267FCEF06D94}" type="datetimeFigureOut">
              <a:rPr lang="en-CA" smtClean="0"/>
              <a:t>11/8/2017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B4738EE-C84A-4892-B0ED-23DFAE64E6DA}" type="slidenum">
              <a:rPr lang="en-CA" smtClean="0"/>
              <a:t>‹#›</a:t>
            </a:fld>
            <a:endParaRPr lang="en-CA"/>
          </a:p>
        </p:txBody>
      </p:sp>
    </p:spTree>
    <p:extLst>
      <p:ext uri="{BB962C8B-B14F-4D97-AF65-F5344CB8AC3E}">
        <p14:creationId xmlns:p14="http://schemas.microsoft.com/office/powerpoint/2010/main" val="1776329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A50DD786-162C-439D-871E-267FCEF06D94}" type="datetimeFigureOut">
              <a:rPr lang="en-CA" smtClean="0"/>
              <a:t>11/8/2017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B4738EE-C84A-4892-B0ED-23DFAE64E6DA}" type="slidenum">
              <a:rPr lang="en-CA" smtClean="0"/>
              <a:t>‹#›</a:t>
            </a:fld>
            <a:endParaRPr lang="en-CA"/>
          </a:p>
        </p:txBody>
      </p:sp>
    </p:spTree>
    <p:extLst>
      <p:ext uri="{BB962C8B-B14F-4D97-AF65-F5344CB8AC3E}">
        <p14:creationId xmlns:p14="http://schemas.microsoft.com/office/powerpoint/2010/main" val="211254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A50DD786-162C-439D-871E-267FCEF06D94}" type="datetimeFigureOut">
              <a:rPr lang="en-CA" smtClean="0"/>
              <a:t>11/8/2017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AB4738EE-C84A-4892-B0ED-23DFAE64E6DA}" type="slidenum">
              <a:rPr lang="en-CA" smtClean="0"/>
              <a:t>‹#›</a:t>
            </a:fld>
            <a:endParaRPr lang="en-CA"/>
          </a:p>
        </p:txBody>
      </p:sp>
    </p:spTree>
    <p:extLst>
      <p:ext uri="{BB962C8B-B14F-4D97-AF65-F5344CB8AC3E}">
        <p14:creationId xmlns:p14="http://schemas.microsoft.com/office/powerpoint/2010/main" val="3794679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50DD786-162C-439D-871E-267FCEF06D94}" type="datetimeFigureOut">
              <a:rPr lang="en-CA" smtClean="0"/>
              <a:t>11/8/2017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AB4738EE-C84A-4892-B0ED-23DFAE64E6DA}" type="slidenum">
              <a:rPr lang="en-CA" smtClean="0"/>
              <a:t>‹#›</a:t>
            </a:fld>
            <a:endParaRPr lang="en-CA"/>
          </a:p>
        </p:txBody>
      </p:sp>
    </p:spTree>
    <p:extLst>
      <p:ext uri="{BB962C8B-B14F-4D97-AF65-F5344CB8AC3E}">
        <p14:creationId xmlns:p14="http://schemas.microsoft.com/office/powerpoint/2010/main" val="3661089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0DD786-162C-439D-871E-267FCEF06D94}" type="datetimeFigureOut">
              <a:rPr lang="en-CA" smtClean="0"/>
              <a:t>11/8/2017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AB4738EE-C84A-4892-B0ED-23DFAE64E6DA}" type="slidenum">
              <a:rPr lang="en-CA" smtClean="0"/>
              <a:t>‹#›</a:t>
            </a:fld>
            <a:endParaRPr lang="en-CA"/>
          </a:p>
        </p:txBody>
      </p:sp>
    </p:spTree>
    <p:extLst>
      <p:ext uri="{BB962C8B-B14F-4D97-AF65-F5344CB8AC3E}">
        <p14:creationId xmlns:p14="http://schemas.microsoft.com/office/powerpoint/2010/main" val="1818508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0DD786-162C-439D-871E-267FCEF06D94}" type="datetimeFigureOut">
              <a:rPr lang="en-CA" smtClean="0"/>
              <a:t>11/8/2017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B4738EE-C84A-4892-B0ED-23DFAE64E6DA}" type="slidenum">
              <a:rPr lang="en-CA" smtClean="0"/>
              <a:t>‹#›</a:t>
            </a:fld>
            <a:endParaRPr lang="en-CA"/>
          </a:p>
        </p:txBody>
      </p:sp>
    </p:spTree>
    <p:extLst>
      <p:ext uri="{BB962C8B-B14F-4D97-AF65-F5344CB8AC3E}">
        <p14:creationId xmlns:p14="http://schemas.microsoft.com/office/powerpoint/2010/main" val="4146071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0DD786-162C-439D-871E-267FCEF06D94}" type="datetimeFigureOut">
              <a:rPr lang="en-CA" smtClean="0"/>
              <a:t>11/8/2017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B4738EE-C84A-4892-B0ED-23DFAE64E6DA}" type="slidenum">
              <a:rPr lang="en-CA" smtClean="0"/>
              <a:t>‹#›</a:t>
            </a:fld>
            <a:endParaRPr lang="en-CA"/>
          </a:p>
        </p:txBody>
      </p:sp>
    </p:spTree>
    <p:extLst>
      <p:ext uri="{BB962C8B-B14F-4D97-AF65-F5344CB8AC3E}">
        <p14:creationId xmlns:p14="http://schemas.microsoft.com/office/powerpoint/2010/main" val="953544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DD786-162C-439D-871E-267FCEF06D94}" type="datetimeFigureOut">
              <a:rPr lang="en-CA" smtClean="0"/>
              <a:t>11/8/2017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738EE-C84A-4892-B0ED-23DFAE64E6DA}" type="slidenum">
              <a:rPr lang="en-CA" smtClean="0"/>
              <a:t>‹#›</a:t>
            </a:fld>
            <a:endParaRPr lang="en-CA"/>
          </a:p>
        </p:txBody>
      </p:sp>
    </p:spTree>
    <p:extLst>
      <p:ext uri="{BB962C8B-B14F-4D97-AF65-F5344CB8AC3E}">
        <p14:creationId xmlns:p14="http://schemas.microsoft.com/office/powerpoint/2010/main" val="36115426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jpeg"/><Relationship Id="rId5" Type="http://schemas.openxmlformats.org/officeDocument/2006/relationships/image" Target="../media/image3.gi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audio" Target="../media/media1.mp3"/><Relationship Id="rId2" Type="http://schemas.microsoft.com/office/2007/relationships/media" Target="../media/media1.mp3"/><Relationship Id="rId1" Type="http://schemas.openxmlformats.org/officeDocument/2006/relationships/tags" Target="../tags/tag3.xml"/><Relationship Id="rId5" Type="http://schemas.openxmlformats.org/officeDocument/2006/relationships/image" Target="../media/image5.png"/><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1.jpeg"/><Relationship Id="rId5" Type="http://schemas.openxmlformats.org/officeDocument/2006/relationships/image" Target="../media/image4.jpeg"/><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image" Target="../media/image1.jpeg"/><Relationship Id="rId5" Type="http://schemas.openxmlformats.org/officeDocument/2006/relationships/image" Target="../media/image4.jpeg"/><Relationship Id="rId4" Type="http://schemas.openxmlformats.org/officeDocument/2006/relationships/image" Target="../media/image3.gif"/></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image" Target="../media/image1.jpeg"/><Relationship Id="rId5" Type="http://schemas.openxmlformats.org/officeDocument/2006/relationships/image" Target="../media/image4.jpeg"/><Relationship Id="rId4" Type="http://schemas.openxmlformats.org/officeDocument/2006/relationships/image" Target="../media/image3.gif"/></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1.jpeg"/><Relationship Id="rId5" Type="http://schemas.openxmlformats.org/officeDocument/2006/relationships/image" Target="../media/image4.jpeg"/><Relationship Id="rId4" Type="http://schemas.openxmlformats.org/officeDocument/2006/relationships/image" Target="../media/image3.gi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image" Target="../media/image4.jpeg"/><Relationship Id="rId5" Type="http://schemas.openxmlformats.org/officeDocument/2006/relationships/image" Target="../media/image3.gif"/><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221182" y="157728"/>
            <a:ext cx="8738401" cy="5910002"/>
            <a:chOff x="221183" y="111286"/>
            <a:chExt cx="8738401" cy="6414058"/>
          </a:xfrm>
        </p:grpSpPr>
        <p:grpSp>
          <p:nvGrpSpPr>
            <p:cNvPr id="11" name="Group 10"/>
            <p:cNvGrpSpPr/>
            <p:nvPr/>
          </p:nvGrpSpPr>
          <p:grpSpPr>
            <a:xfrm>
              <a:off x="221183" y="111286"/>
              <a:ext cx="8738401" cy="6414058"/>
              <a:chOff x="221183" y="111286"/>
              <a:chExt cx="8738401" cy="5867325"/>
            </a:xfrm>
          </p:grpSpPr>
          <p:sp>
            <p:nvSpPr>
              <p:cNvPr id="13" name="Rounded Rectangle 12"/>
              <p:cNvSpPr/>
              <p:nvPr/>
            </p:nvSpPr>
            <p:spPr>
              <a:xfrm>
                <a:off x="221183" y="111286"/>
                <a:ext cx="8738401" cy="5867325"/>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Rounded Rectangle 13"/>
              <p:cNvSpPr/>
              <p:nvPr/>
            </p:nvSpPr>
            <p:spPr>
              <a:xfrm>
                <a:off x="327883" y="212627"/>
                <a:ext cx="8525001" cy="5448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12" name="Rectangle 11"/>
            <p:cNvSpPr/>
            <p:nvPr/>
          </p:nvSpPr>
          <p:spPr>
            <a:xfrm>
              <a:off x="323528" y="3093804"/>
              <a:ext cx="8533712" cy="149263"/>
            </a:xfrm>
            <a:prstGeom prst="rect">
              <a:avLst/>
            </a:prstGeom>
            <a:gradFill flip="none" rotWithShape="1">
              <a:gsLst>
                <a:gs pos="0">
                  <a:schemeClr val="accent6">
                    <a:lumMod val="75000"/>
                  </a:schemeClr>
                </a:gs>
                <a:gs pos="98000">
                  <a:schemeClr val="bg1">
                    <a:lumMod val="65000"/>
                    <a:alpha val="33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pic>
        <p:nvPicPr>
          <p:cNvPr id="10" name="Picture 3" descr="H:\epid\COMMITTEES AND ORGANIZATIONS\BC Harm Reduction\Students\2015_studentfolders\Corinne\HRSS one-pagers\images\towardtheheart_logo2jp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0673" y="639390"/>
            <a:ext cx="1650019" cy="760299"/>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ctrTitle"/>
          </p:nvPr>
        </p:nvSpPr>
        <p:spPr>
          <a:xfrm>
            <a:off x="685800" y="1340768"/>
            <a:ext cx="7772400" cy="1470025"/>
          </a:xfrm>
        </p:spPr>
        <p:txBody>
          <a:bodyPr/>
          <a:lstStyle/>
          <a:p>
            <a:r>
              <a:rPr lang="en-CA" dirty="0" smtClean="0"/>
              <a:t>Shelter Scenario </a:t>
            </a:r>
            <a:r>
              <a:rPr lang="en-CA" dirty="0"/>
              <a:t>2</a:t>
            </a:r>
          </a:p>
        </p:txBody>
      </p:sp>
      <p:sp>
        <p:nvSpPr>
          <p:cNvPr id="2" name="Subtitle 1"/>
          <p:cNvSpPr>
            <a:spLocks noGrp="1"/>
          </p:cNvSpPr>
          <p:nvPr>
            <p:ph type="subTitle" idx="1"/>
          </p:nvPr>
        </p:nvSpPr>
        <p:spPr>
          <a:xfrm>
            <a:off x="1371600" y="3501008"/>
            <a:ext cx="6400800" cy="1752600"/>
          </a:xfrm>
        </p:spPr>
        <p:txBody>
          <a:bodyPr>
            <a:normAutofit fontScale="92500" lnSpcReduction="20000"/>
          </a:bodyPr>
          <a:lstStyle/>
          <a:p>
            <a:r>
              <a:rPr lang="en-CA" dirty="0" smtClean="0"/>
              <a:t>Based on Stigma &amp; Trust Findings </a:t>
            </a:r>
          </a:p>
          <a:p>
            <a:r>
              <a:rPr lang="en-CA" dirty="0" smtClean="0"/>
              <a:t>from the </a:t>
            </a:r>
          </a:p>
          <a:p>
            <a:r>
              <a:rPr lang="en-CA" dirty="0" smtClean="0"/>
              <a:t>Peer Engagement and Evaluation Project (PEEP)</a:t>
            </a:r>
            <a:endParaRPr lang="en-CA" dirty="0"/>
          </a:p>
        </p:txBody>
      </p:sp>
      <p:grpSp>
        <p:nvGrpSpPr>
          <p:cNvPr id="15" name="Group 14"/>
          <p:cNvGrpSpPr/>
          <p:nvPr/>
        </p:nvGrpSpPr>
        <p:grpSpPr>
          <a:xfrm>
            <a:off x="1761231" y="6291963"/>
            <a:ext cx="5658304" cy="488287"/>
            <a:chOff x="434427" y="6101353"/>
            <a:chExt cx="8355717" cy="768262"/>
          </a:xfrm>
        </p:grpSpPr>
        <p:grpSp>
          <p:nvGrpSpPr>
            <p:cNvPr id="20" name="Group 19"/>
            <p:cNvGrpSpPr/>
            <p:nvPr/>
          </p:nvGrpSpPr>
          <p:grpSpPr>
            <a:xfrm>
              <a:off x="434427" y="6101353"/>
              <a:ext cx="8355717" cy="719985"/>
              <a:chOff x="434427" y="6055965"/>
              <a:chExt cx="8355717" cy="719985"/>
            </a:xfrm>
          </p:grpSpPr>
          <p:pic>
            <p:nvPicPr>
              <p:cNvPr id="22" name="Picture 2" descr="H:\epid\COMMITTEES AND ORGANIZATIONS\BC Harm Reduction\Students\2015_studentfolders\Corinne\HRSS one-pagers\images\hrss_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24328" y="6063928"/>
                <a:ext cx="1265816" cy="712022"/>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descr="http://www.ece.ubc.ca/~colind/i/UBClogo.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4427" y="6055966"/>
                <a:ext cx="522150" cy="712022"/>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H:\epid\COMMITTEES AND ORGANIZATIONS\BC Harm Reduction\A_Team_Admin\social_media_other_accounts\Hello Cool World\Logo\HA Logos\PHSA logo_jpg.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16016" y="6055965"/>
                <a:ext cx="2255912" cy="712022"/>
              </a:xfrm>
              <a:prstGeom prst="rect">
                <a:avLst/>
              </a:prstGeom>
              <a:noFill/>
              <a:extLst>
                <a:ext uri="{909E8E84-426E-40DD-AFC4-6F175D3DCCD1}">
                  <a14:hiddenFill xmlns:a14="http://schemas.microsoft.com/office/drawing/2010/main">
                    <a:solidFill>
                      <a:srgbClr val="FFFFFF"/>
                    </a:solidFill>
                  </a14:hiddenFill>
                </a:ext>
              </a:extLst>
            </p:spPr>
          </p:pic>
        </p:grpSp>
        <p:pic>
          <p:nvPicPr>
            <p:cNvPr id="21" name="Picture 3" descr="H:\epid\COMMITTEES AND ORGANIZATIONS\BC Harm Reduction\Students\2015_studentfolders\Corinne\HRSS one-pagers\images\towardtheheart_logo2jp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3728" y="6109316"/>
              <a:ext cx="1650019" cy="760299"/>
            </a:xfrm>
            <a:prstGeom prst="rect">
              <a:avLst/>
            </a:prstGeom>
            <a:noFill/>
            <a:extLst>
              <a:ext uri="{909E8E84-426E-40DD-AFC4-6F175D3DCCD1}">
                <a14:hiddenFill xmlns:a14="http://schemas.microsoft.com/office/drawing/2010/main">
                  <a:solidFill>
                    <a:srgbClr val="FFFFFF"/>
                  </a:solidFill>
                </a14:hiddenFill>
              </a:ext>
            </a:extLst>
          </p:spPr>
        </p:pic>
      </p:grpSp>
    </p:spTree>
    <p:custDataLst>
      <p:tags r:id="rId1"/>
    </p:custDataLst>
    <p:extLst>
      <p:ext uri="{BB962C8B-B14F-4D97-AF65-F5344CB8AC3E}">
        <p14:creationId xmlns:p14="http://schemas.microsoft.com/office/powerpoint/2010/main" val="3031357107"/>
      </p:ext>
    </p:extLst>
  </p:cSld>
  <p:clrMapOvr>
    <a:masterClrMapping/>
  </p:clrMapOvr>
  <mc:AlternateContent xmlns:mc="http://schemas.openxmlformats.org/markup-compatibility/2006" xmlns:p14="http://schemas.microsoft.com/office/powerpoint/2010/main">
    <mc:Choice Requires="p14">
      <p:transition spd="slow" p14:dur="2000" advTm="5836"/>
    </mc:Choice>
    <mc:Fallback xmlns="">
      <p:transition spd="slow" advTm="5836"/>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21183" y="111286"/>
            <a:ext cx="8738401" cy="6630082"/>
            <a:chOff x="221183" y="111286"/>
            <a:chExt cx="8738401" cy="6414058"/>
          </a:xfrm>
        </p:grpSpPr>
        <p:grpSp>
          <p:nvGrpSpPr>
            <p:cNvPr id="5" name="Group 4"/>
            <p:cNvGrpSpPr/>
            <p:nvPr/>
          </p:nvGrpSpPr>
          <p:grpSpPr>
            <a:xfrm>
              <a:off x="221183" y="111286"/>
              <a:ext cx="8738401" cy="6414058"/>
              <a:chOff x="221183" y="111286"/>
              <a:chExt cx="8738401" cy="5867325"/>
            </a:xfrm>
          </p:grpSpPr>
          <p:sp>
            <p:nvSpPr>
              <p:cNvPr id="9" name="Rounded Rectangle 8"/>
              <p:cNvSpPr/>
              <p:nvPr/>
            </p:nvSpPr>
            <p:spPr>
              <a:xfrm>
                <a:off x="221183" y="111286"/>
                <a:ext cx="8738401" cy="5867325"/>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ounded Rectangle 9"/>
              <p:cNvSpPr/>
              <p:nvPr/>
            </p:nvSpPr>
            <p:spPr>
              <a:xfrm>
                <a:off x="327883" y="212627"/>
                <a:ext cx="8525001" cy="5448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8" name="Rectangle 7"/>
            <p:cNvSpPr/>
            <p:nvPr/>
          </p:nvSpPr>
          <p:spPr>
            <a:xfrm>
              <a:off x="319172" y="1074774"/>
              <a:ext cx="8533712" cy="423093"/>
            </a:xfrm>
            <a:prstGeom prst="rect">
              <a:avLst/>
            </a:prstGeom>
            <a:gradFill flip="none" rotWithShape="1">
              <a:gsLst>
                <a:gs pos="0">
                  <a:schemeClr val="accent6">
                    <a:lumMod val="75000"/>
                  </a:schemeClr>
                </a:gs>
                <a:gs pos="98000">
                  <a:schemeClr val="bg1">
                    <a:lumMod val="65000"/>
                    <a:alpha val="33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6" name="Content Placeholder 5"/>
          <p:cNvSpPr>
            <a:spLocks noGrp="1"/>
          </p:cNvSpPr>
          <p:nvPr>
            <p:ph idx="1"/>
          </p:nvPr>
        </p:nvSpPr>
        <p:spPr>
          <a:xfrm>
            <a:off x="457200" y="1783357"/>
            <a:ext cx="8229600" cy="4525963"/>
          </a:xfrm>
        </p:spPr>
        <p:txBody>
          <a:bodyPr/>
          <a:lstStyle/>
          <a:p>
            <a:pPr marL="0" indent="0">
              <a:buNone/>
            </a:pPr>
            <a:r>
              <a:rPr lang="en-CA" dirty="0"/>
              <a:t>S was recently was asked to leave a shelter with an abstinence based policy because she was found injecting in the bathroom. Staff told her that before she can stay there again, she has to prove she is on methadone. It is the only shelter in her community.</a:t>
            </a:r>
          </a:p>
        </p:txBody>
      </p:sp>
      <p:pic>
        <p:nvPicPr>
          <p:cNvPr id="7" name="Shelter 1_cleaned.mp3">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5"/>
          <a:stretch>
            <a:fillRect/>
          </a:stretch>
        </p:blipFill>
        <p:spPr>
          <a:xfrm>
            <a:off x="683568" y="5589240"/>
            <a:ext cx="609600" cy="609600"/>
          </a:xfrm>
          <a:prstGeom prst="rect">
            <a:avLst/>
          </a:prstGeom>
        </p:spPr>
      </p:pic>
    </p:spTree>
    <p:custDataLst>
      <p:tags r:id="rId1"/>
    </p:custDataLst>
    <p:extLst>
      <p:ext uri="{BB962C8B-B14F-4D97-AF65-F5344CB8AC3E}">
        <p14:creationId xmlns:p14="http://schemas.microsoft.com/office/powerpoint/2010/main" val="1614090289"/>
      </p:ext>
    </p:extLst>
  </p:cSld>
  <p:clrMapOvr>
    <a:masterClrMapping/>
  </p:clrMapOvr>
  <mc:AlternateContent xmlns:mc="http://schemas.openxmlformats.org/markup-compatibility/2006" xmlns:p14="http://schemas.microsoft.com/office/powerpoint/2010/main">
    <mc:Choice Requires="p14">
      <p:transition spd="slow" p14:dur="2000" advTm="15768"/>
    </mc:Choice>
    <mc:Fallback xmlns="">
      <p:transition spd="slow" advTm="15768"/>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numSld="999" showWhenStopped="0">
                <p:cTn id="7" fill="hold" display="0">
                  <p:stCondLst>
                    <p:cond delay="indefinite"/>
                  </p:stCondLst>
                  <p:endCondLst>
                    <p:cond evt="onStopAudio" delay="0">
                      <p:tgtEl>
                        <p:sldTgt/>
                      </p:tgtEl>
                    </p:cond>
                  </p:endCondLst>
                </p:cTn>
                <p:tgtEl>
                  <p:spTgt spid="7"/>
                </p:tgtEl>
              </p:cMediaNode>
            </p:audio>
          </p:childTnLst>
        </p:cTn>
      </p:par>
    </p:tnLst>
  </p:timing>
  <p:extLst mod="1">
    <p:ext uri="{E180D4A7-C9FB-4DFB-919C-405C955672EB}">
      <p14:showEvtLst xmlns:p14="http://schemas.microsoft.com/office/powerpoint/2010/main">
        <p14:playEvt time="0" objId="7"/>
      </p14:showEvtLst>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21183" y="111286"/>
            <a:ext cx="8738401" cy="6630082"/>
            <a:chOff x="221183" y="111286"/>
            <a:chExt cx="8738401" cy="6414058"/>
          </a:xfrm>
        </p:grpSpPr>
        <p:grpSp>
          <p:nvGrpSpPr>
            <p:cNvPr id="5" name="Group 4"/>
            <p:cNvGrpSpPr/>
            <p:nvPr/>
          </p:nvGrpSpPr>
          <p:grpSpPr>
            <a:xfrm>
              <a:off x="221183" y="111286"/>
              <a:ext cx="8738401" cy="6414058"/>
              <a:chOff x="221183" y="111286"/>
              <a:chExt cx="8738401" cy="5867325"/>
            </a:xfrm>
          </p:grpSpPr>
          <p:sp>
            <p:nvSpPr>
              <p:cNvPr id="7" name="Rounded Rectangle 6"/>
              <p:cNvSpPr/>
              <p:nvPr/>
            </p:nvSpPr>
            <p:spPr>
              <a:xfrm>
                <a:off x="221183" y="111286"/>
                <a:ext cx="8738401" cy="5867325"/>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ounded Rectangle 7"/>
              <p:cNvSpPr/>
              <p:nvPr/>
            </p:nvSpPr>
            <p:spPr>
              <a:xfrm>
                <a:off x="327883" y="212627"/>
                <a:ext cx="8525001" cy="5448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6" name="Rectangle 5"/>
            <p:cNvSpPr/>
            <p:nvPr/>
          </p:nvSpPr>
          <p:spPr>
            <a:xfrm>
              <a:off x="319172" y="1074774"/>
              <a:ext cx="8533712" cy="423093"/>
            </a:xfrm>
            <a:prstGeom prst="rect">
              <a:avLst/>
            </a:prstGeom>
            <a:gradFill flip="none" rotWithShape="1">
              <a:gsLst>
                <a:gs pos="0">
                  <a:schemeClr val="accent6">
                    <a:lumMod val="75000"/>
                  </a:schemeClr>
                </a:gs>
                <a:gs pos="98000">
                  <a:schemeClr val="bg1">
                    <a:lumMod val="65000"/>
                    <a:alpha val="33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3" name="Content Placeholder 2"/>
          <p:cNvSpPr>
            <a:spLocks noGrp="1"/>
          </p:cNvSpPr>
          <p:nvPr>
            <p:ph idx="1"/>
          </p:nvPr>
        </p:nvSpPr>
        <p:spPr>
          <a:xfrm>
            <a:off x="457200" y="1855365"/>
            <a:ext cx="8229600" cy="4525963"/>
          </a:xfrm>
        </p:spPr>
        <p:txBody>
          <a:bodyPr/>
          <a:lstStyle/>
          <a:p>
            <a:pPr marL="0" indent="0">
              <a:buNone/>
            </a:pPr>
            <a:r>
              <a:rPr lang="en-CA" dirty="0"/>
              <a:t>She gets a note from her doctor saying that she is on methadone, and gives it to the staff.  It is shelter policy to search all clients’ belongings, and confiscate supplies and substances to prevent introducing other vulnerable people to drug use.</a:t>
            </a:r>
          </a:p>
        </p:txBody>
      </p:sp>
    </p:spTree>
    <p:custDataLst>
      <p:tags r:id="rId1"/>
    </p:custDataLst>
    <p:extLst>
      <p:ext uri="{BB962C8B-B14F-4D97-AF65-F5344CB8AC3E}">
        <p14:creationId xmlns:p14="http://schemas.microsoft.com/office/powerpoint/2010/main" val="3607677381"/>
      </p:ext>
    </p:extLst>
  </p:cSld>
  <p:clrMapOvr>
    <a:masterClrMapping/>
  </p:clrMapOvr>
  <mc:AlternateContent xmlns:mc="http://schemas.openxmlformats.org/markup-compatibility/2006" xmlns:p14="http://schemas.microsoft.com/office/powerpoint/2010/main">
    <mc:Choice Requires="p14">
      <p:transition spd="slow" p14:dur="2000" advTm="15571"/>
    </mc:Choice>
    <mc:Fallback xmlns="">
      <p:transition spd="slow" advTm="15571"/>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21183" y="111286"/>
            <a:ext cx="8738401" cy="6630082"/>
            <a:chOff x="221183" y="111286"/>
            <a:chExt cx="8738401" cy="6414058"/>
          </a:xfrm>
        </p:grpSpPr>
        <p:grpSp>
          <p:nvGrpSpPr>
            <p:cNvPr id="5" name="Group 4"/>
            <p:cNvGrpSpPr/>
            <p:nvPr/>
          </p:nvGrpSpPr>
          <p:grpSpPr>
            <a:xfrm>
              <a:off x="221183" y="111286"/>
              <a:ext cx="8738401" cy="6414058"/>
              <a:chOff x="221183" y="111286"/>
              <a:chExt cx="8738401" cy="5867325"/>
            </a:xfrm>
          </p:grpSpPr>
          <p:sp>
            <p:nvSpPr>
              <p:cNvPr id="7" name="Rounded Rectangle 6"/>
              <p:cNvSpPr/>
              <p:nvPr/>
            </p:nvSpPr>
            <p:spPr>
              <a:xfrm>
                <a:off x="221183" y="111286"/>
                <a:ext cx="8738401" cy="5867325"/>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ounded Rectangle 7"/>
              <p:cNvSpPr/>
              <p:nvPr/>
            </p:nvSpPr>
            <p:spPr>
              <a:xfrm>
                <a:off x="327883" y="212627"/>
                <a:ext cx="8525001" cy="5448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6" name="Rectangle 5"/>
            <p:cNvSpPr/>
            <p:nvPr/>
          </p:nvSpPr>
          <p:spPr>
            <a:xfrm>
              <a:off x="319172" y="1074774"/>
              <a:ext cx="8533712" cy="423093"/>
            </a:xfrm>
            <a:prstGeom prst="rect">
              <a:avLst/>
            </a:prstGeom>
            <a:gradFill flip="none" rotWithShape="1">
              <a:gsLst>
                <a:gs pos="0">
                  <a:schemeClr val="accent6">
                    <a:lumMod val="75000"/>
                  </a:schemeClr>
                </a:gs>
                <a:gs pos="98000">
                  <a:schemeClr val="bg1">
                    <a:lumMod val="65000"/>
                    <a:alpha val="33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3" name="Content Placeholder 2"/>
          <p:cNvSpPr>
            <a:spLocks noGrp="1"/>
          </p:cNvSpPr>
          <p:nvPr>
            <p:ph idx="1"/>
          </p:nvPr>
        </p:nvSpPr>
        <p:spPr>
          <a:xfrm>
            <a:off x="457200" y="2060848"/>
            <a:ext cx="8229600" cy="4320480"/>
          </a:xfrm>
        </p:spPr>
        <p:txBody>
          <a:bodyPr/>
          <a:lstStyle/>
          <a:p>
            <a:pPr marL="0" indent="0">
              <a:buNone/>
            </a:pPr>
            <a:r>
              <a:rPr lang="en-CA" dirty="0"/>
              <a:t>S submits to the search, and both her used and unused harm reduction supplies are disposed of.  </a:t>
            </a:r>
          </a:p>
        </p:txBody>
      </p:sp>
    </p:spTree>
    <p:custDataLst>
      <p:tags r:id="rId1"/>
    </p:custDataLst>
    <p:extLst>
      <p:ext uri="{BB962C8B-B14F-4D97-AF65-F5344CB8AC3E}">
        <p14:creationId xmlns:p14="http://schemas.microsoft.com/office/powerpoint/2010/main" val="3686187111"/>
      </p:ext>
    </p:extLst>
  </p:cSld>
  <p:clrMapOvr>
    <a:masterClrMapping/>
  </p:clrMapOvr>
  <mc:AlternateContent xmlns:mc="http://schemas.openxmlformats.org/markup-compatibility/2006" xmlns:p14="http://schemas.microsoft.com/office/powerpoint/2010/main">
    <mc:Choice Requires="p14">
      <p:transition spd="slow" p14:dur="2000" advTm="6875"/>
    </mc:Choice>
    <mc:Fallback xmlns="">
      <p:transition spd="slow" advTm="6875"/>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221183" y="111287"/>
            <a:ext cx="8738401" cy="6126026"/>
            <a:chOff x="221183" y="111286"/>
            <a:chExt cx="8738401" cy="6414058"/>
          </a:xfrm>
        </p:grpSpPr>
        <p:grpSp>
          <p:nvGrpSpPr>
            <p:cNvPr id="18" name="Group 17"/>
            <p:cNvGrpSpPr/>
            <p:nvPr/>
          </p:nvGrpSpPr>
          <p:grpSpPr>
            <a:xfrm>
              <a:off x="221183" y="111286"/>
              <a:ext cx="8738401" cy="6414058"/>
              <a:chOff x="221183" y="111286"/>
              <a:chExt cx="8738401" cy="5867325"/>
            </a:xfrm>
          </p:grpSpPr>
          <p:sp>
            <p:nvSpPr>
              <p:cNvPr id="20" name="Rounded Rectangle 19"/>
              <p:cNvSpPr/>
              <p:nvPr/>
            </p:nvSpPr>
            <p:spPr>
              <a:xfrm>
                <a:off x="221183" y="111286"/>
                <a:ext cx="8738401" cy="5867325"/>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21" name="Rounded Rectangle 20"/>
              <p:cNvSpPr/>
              <p:nvPr/>
            </p:nvSpPr>
            <p:spPr>
              <a:xfrm>
                <a:off x="327883" y="212627"/>
                <a:ext cx="8525001" cy="5448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grpSp>
        <p:sp>
          <p:nvSpPr>
            <p:cNvPr id="19" name="Rectangle 18"/>
            <p:cNvSpPr/>
            <p:nvPr/>
          </p:nvSpPr>
          <p:spPr>
            <a:xfrm>
              <a:off x="319172" y="1509846"/>
              <a:ext cx="8533712" cy="149263"/>
            </a:xfrm>
            <a:prstGeom prst="rect">
              <a:avLst/>
            </a:prstGeom>
            <a:gradFill flip="none" rotWithShape="1">
              <a:gsLst>
                <a:gs pos="0">
                  <a:schemeClr val="accent6">
                    <a:lumMod val="75000"/>
                  </a:schemeClr>
                </a:gs>
                <a:gs pos="98000">
                  <a:schemeClr val="bg1">
                    <a:lumMod val="65000"/>
                    <a:alpha val="33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grpSp>
      <p:sp>
        <p:nvSpPr>
          <p:cNvPr id="2" name="Title 1"/>
          <p:cNvSpPr>
            <a:spLocks noGrp="1"/>
          </p:cNvSpPr>
          <p:nvPr>
            <p:ph type="title"/>
          </p:nvPr>
        </p:nvSpPr>
        <p:spPr>
          <a:xfrm>
            <a:off x="395908" y="317020"/>
            <a:ext cx="8229600" cy="1143000"/>
          </a:xfrm>
        </p:spPr>
        <p:txBody>
          <a:bodyPr>
            <a:noAutofit/>
          </a:bodyPr>
          <a:lstStyle/>
          <a:p>
            <a:r>
              <a:rPr lang="en-CA" sz="3200" smtClean="0">
                <a:solidFill>
                  <a:srgbClr val="C00000"/>
                </a:solidFill>
              </a:rPr>
              <a:t>This Scenario </a:t>
            </a:r>
            <a:r>
              <a:rPr lang="en-CA" sz="3200" dirty="0" smtClean="0">
                <a:solidFill>
                  <a:srgbClr val="C00000"/>
                </a:solidFill>
              </a:rPr>
              <a:t>comes from </a:t>
            </a:r>
            <a:r>
              <a:rPr lang="en-CA" sz="3200" dirty="0">
                <a:solidFill>
                  <a:srgbClr val="C00000"/>
                </a:solidFill>
              </a:rPr>
              <a:t>the Lived </a:t>
            </a:r>
            <a:r>
              <a:rPr lang="en-CA" sz="3200" dirty="0" smtClean="0">
                <a:solidFill>
                  <a:srgbClr val="C00000"/>
                </a:solidFill>
              </a:rPr>
              <a:t>Experience of People </a:t>
            </a:r>
            <a:r>
              <a:rPr lang="en-CA" sz="3200" dirty="0">
                <a:solidFill>
                  <a:srgbClr val="C00000"/>
                </a:solidFill>
              </a:rPr>
              <a:t>Who Use Drugs</a:t>
            </a:r>
          </a:p>
        </p:txBody>
      </p:sp>
      <p:sp>
        <p:nvSpPr>
          <p:cNvPr id="27" name="Content Placeholder 2"/>
          <p:cNvSpPr>
            <a:spLocks noGrp="1"/>
          </p:cNvSpPr>
          <p:nvPr>
            <p:ph idx="1"/>
          </p:nvPr>
        </p:nvSpPr>
        <p:spPr>
          <a:xfrm>
            <a:off x="545827" y="1844825"/>
            <a:ext cx="8229600" cy="4032448"/>
          </a:xfrm>
        </p:spPr>
        <p:txBody>
          <a:bodyPr>
            <a:normAutofit fontScale="62500" lnSpcReduction="20000"/>
          </a:bodyPr>
          <a:lstStyle/>
          <a:p>
            <a:pPr marL="0" indent="0">
              <a:buNone/>
            </a:pPr>
            <a:r>
              <a:rPr lang="en-CA" dirty="0"/>
              <a:t>“ </a:t>
            </a:r>
            <a:r>
              <a:rPr lang="en-CA" dirty="0" smtClean="0"/>
              <a:t>I got </a:t>
            </a:r>
            <a:r>
              <a:rPr lang="en-CA" dirty="0"/>
              <a:t>told just two days ago from the [name] shelter if I didn’t go to detox that I wasn’t allowed to go </a:t>
            </a:r>
            <a:r>
              <a:rPr lang="en-CA" dirty="0" smtClean="0"/>
              <a:t>back… So </a:t>
            </a:r>
            <a:r>
              <a:rPr lang="en-CA" dirty="0"/>
              <a:t>I had to go back on to the methadone program and then showed them a thing from my </a:t>
            </a:r>
            <a:r>
              <a:rPr lang="en-CA" smtClean="0"/>
              <a:t>[doctor] </a:t>
            </a:r>
            <a:r>
              <a:rPr lang="en-CA" dirty="0"/>
              <a:t>and then she let me back in. So that’s kind of, that made me feel really little.” </a:t>
            </a:r>
            <a:endParaRPr lang="en-CA" dirty="0" smtClean="0"/>
          </a:p>
          <a:p>
            <a:pPr marL="400050" lvl="1" indent="0">
              <a:buNone/>
            </a:pPr>
            <a:r>
              <a:rPr lang="en-CA" i="1" dirty="0" smtClean="0"/>
              <a:t>– </a:t>
            </a:r>
            <a:r>
              <a:rPr lang="en-CA" i="1" dirty="0"/>
              <a:t>Female, </a:t>
            </a:r>
            <a:r>
              <a:rPr lang="en-CA" i="1" dirty="0" smtClean="0"/>
              <a:t>Island Health Authority</a:t>
            </a:r>
          </a:p>
          <a:p>
            <a:pPr marL="0" indent="0">
              <a:buNone/>
            </a:pPr>
            <a:endParaRPr lang="en-CA" dirty="0"/>
          </a:p>
          <a:p>
            <a:pPr marL="0" indent="0">
              <a:buNone/>
            </a:pPr>
            <a:r>
              <a:rPr lang="en-CA" dirty="0"/>
              <a:t> “That’s just like the </a:t>
            </a:r>
            <a:r>
              <a:rPr lang="en-CA" dirty="0" smtClean="0"/>
              <a:t>shelter…  if </a:t>
            </a:r>
            <a:r>
              <a:rPr lang="en-CA" dirty="0"/>
              <a:t>you go there they make you empty your pockets, they go through your bags, if you have harm reduction supplies they throw them </a:t>
            </a:r>
            <a:r>
              <a:rPr lang="en-CA" dirty="0" smtClean="0"/>
              <a:t>out…”     </a:t>
            </a:r>
          </a:p>
          <a:p>
            <a:pPr marL="400050" lvl="1" indent="0">
              <a:buNone/>
            </a:pPr>
            <a:r>
              <a:rPr lang="en-CA" i="1" dirty="0" smtClean="0"/>
              <a:t>– Female</a:t>
            </a:r>
            <a:r>
              <a:rPr lang="en-CA" i="1" dirty="0"/>
              <a:t>, Northern Health </a:t>
            </a:r>
            <a:r>
              <a:rPr lang="en-CA" i="1" dirty="0" smtClean="0"/>
              <a:t>Authority</a:t>
            </a:r>
            <a:endParaRPr lang="en-CA" i="1" dirty="0"/>
          </a:p>
          <a:p>
            <a:pPr marL="0" indent="0">
              <a:buNone/>
            </a:pPr>
            <a:endParaRPr lang="en-CA" dirty="0"/>
          </a:p>
          <a:p>
            <a:pPr marL="0" indent="0">
              <a:buNone/>
            </a:pPr>
            <a:r>
              <a:rPr lang="en-CA" dirty="0" smtClean="0"/>
              <a:t>“I’ve </a:t>
            </a:r>
            <a:r>
              <a:rPr lang="en-CA" dirty="0"/>
              <a:t>told them many, many times, I’d rather sleep outside than have all my shit gone through and </a:t>
            </a:r>
            <a:r>
              <a:rPr lang="en-CA" dirty="0" err="1"/>
              <a:t>frikken</a:t>
            </a:r>
            <a:r>
              <a:rPr lang="en-CA" dirty="0"/>
              <a:t>’ be treated like a dog over there.” </a:t>
            </a:r>
            <a:endParaRPr lang="en-CA" dirty="0" smtClean="0"/>
          </a:p>
          <a:p>
            <a:pPr marL="400050" lvl="1" indent="0">
              <a:buNone/>
            </a:pPr>
            <a:r>
              <a:rPr lang="en-CA" i="1" dirty="0" smtClean="0"/>
              <a:t>– </a:t>
            </a:r>
            <a:r>
              <a:rPr lang="en-CA" i="1" dirty="0"/>
              <a:t>Female, Northern </a:t>
            </a:r>
            <a:r>
              <a:rPr lang="en-CA" i="1" dirty="0" smtClean="0"/>
              <a:t>Health Authority</a:t>
            </a:r>
            <a:endParaRPr lang="en-CA" i="1" dirty="0"/>
          </a:p>
        </p:txBody>
      </p:sp>
      <p:grpSp>
        <p:nvGrpSpPr>
          <p:cNvPr id="15" name="Group 14"/>
          <p:cNvGrpSpPr/>
          <p:nvPr/>
        </p:nvGrpSpPr>
        <p:grpSpPr>
          <a:xfrm>
            <a:off x="1761231" y="6291963"/>
            <a:ext cx="5658304" cy="488287"/>
            <a:chOff x="434427" y="6101353"/>
            <a:chExt cx="8355717" cy="768262"/>
          </a:xfrm>
        </p:grpSpPr>
        <p:grpSp>
          <p:nvGrpSpPr>
            <p:cNvPr id="28" name="Group 27"/>
            <p:cNvGrpSpPr/>
            <p:nvPr/>
          </p:nvGrpSpPr>
          <p:grpSpPr>
            <a:xfrm>
              <a:off x="434427" y="6101353"/>
              <a:ext cx="8355717" cy="719985"/>
              <a:chOff x="434427" y="6055965"/>
              <a:chExt cx="8355717" cy="719985"/>
            </a:xfrm>
          </p:grpSpPr>
          <p:pic>
            <p:nvPicPr>
              <p:cNvPr id="30" name="Picture 2" descr="H:\epid\COMMITTEES AND ORGANIZATIONS\BC Harm Reduction\Students\2015_studentfolders\Corinne\HRSS one-pagers\images\hrss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6063928"/>
                <a:ext cx="1265816" cy="71202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30" descr="http://www.ece.ubc.ca/~colind/i/UBClogo.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4427" y="6055966"/>
                <a:ext cx="522150" cy="712022"/>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H:\epid\COMMITTEES AND ORGANIZATIONS\BC Harm Reduction\A_Team_Admin\social_media_other_accounts\Hello Cool World\Logo\HA Logos\PHSA logo_jpg.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16016" y="6055965"/>
                <a:ext cx="2255912" cy="712022"/>
              </a:xfrm>
              <a:prstGeom prst="rect">
                <a:avLst/>
              </a:prstGeom>
              <a:noFill/>
              <a:extLst>
                <a:ext uri="{909E8E84-426E-40DD-AFC4-6F175D3DCCD1}">
                  <a14:hiddenFill xmlns:a14="http://schemas.microsoft.com/office/drawing/2010/main">
                    <a:solidFill>
                      <a:srgbClr val="FFFFFF"/>
                    </a:solidFill>
                  </a14:hiddenFill>
                </a:ext>
              </a:extLst>
            </p:spPr>
          </p:pic>
        </p:grpSp>
        <p:pic>
          <p:nvPicPr>
            <p:cNvPr id="29" name="Picture 3" descr="H:\epid\COMMITTEES AND ORGANIZATIONS\BC Harm Reduction\Students\2015_studentfolders\Corinne\HRSS one-pagers\images\towardtheheart_logo2jpg.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23728" y="6109316"/>
              <a:ext cx="1650019" cy="760299"/>
            </a:xfrm>
            <a:prstGeom prst="rect">
              <a:avLst/>
            </a:prstGeom>
            <a:noFill/>
            <a:extLst>
              <a:ext uri="{909E8E84-426E-40DD-AFC4-6F175D3DCCD1}">
                <a14:hiddenFill xmlns:a14="http://schemas.microsoft.com/office/drawing/2010/main">
                  <a:solidFill>
                    <a:srgbClr val="FFFFFF"/>
                  </a:solidFill>
                </a14:hiddenFill>
              </a:ext>
            </a:extLst>
          </p:spPr>
        </p:pic>
      </p:grpSp>
    </p:spTree>
    <p:custDataLst>
      <p:tags r:id="rId1"/>
    </p:custDataLst>
    <p:extLst>
      <p:ext uri="{BB962C8B-B14F-4D97-AF65-F5344CB8AC3E}">
        <p14:creationId xmlns:p14="http://schemas.microsoft.com/office/powerpoint/2010/main" val="2469753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221183" y="189846"/>
            <a:ext cx="8738401" cy="5990067"/>
            <a:chOff x="221183" y="111286"/>
            <a:chExt cx="8738401" cy="6414058"/>
          </a:xfrm>
        </p:grpSpPr>
        <p:grpSp>
          <p:nvGrpSpPr>
            <p:cNvPr id="18" name="Group 17"/>
            <p:cNvGrpSpPr/>
            <p:nvPr/>
          </p:nvGrpSpPr>
          <p:grpSpPr>
            <a:xfrm>
              <a:off x="221183" y="111286"/>
              <a:ext cx="8738401" cy="6414058"/>
              <a:chOff x="221183" y="111286"/>
              <a:chExt cx="8738401" cy="5867325"/>
            </a:xfrm>
          </p:grpSpPr>
          <p:sp>
            <p:nvSpPr>
              <p:cNvPr id="20" name="Rounded Rectangle 19"/>
              <p:cNvSpPr/>
              <p:nvPr/>
            </p:nvSpPr>
            <p:spPr>
              <a:xfrm>
                <a:off x="221183" y="111286"/>
                <a:ext cx="8738401" cy="5867325"/>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21" name="Rounded Rectangle 20"/>
              <p:cNvSpPr/>
              <p:nvPr/>
            </p:nvSpPr>
            <p:spPr>
              <a:xfrm>
                <a:off x="327883" y="212627"/>
                <a:ext cx="8525001" cy="5448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grpSp>
        <p:sp>
          <p:nvSpPr>
            <p:cNvPr id="19" name="Rectangle 18"/>
            <p:cNvSpPr/>
            <p:nvPr/>
          </p:nvSpPr>
          <p:spPr>
            <a:xfrm>
              <a:off x="319172" y="1509846"/>
              <a:ext cx="8533712" cy="149263"/>
            </a:xfrm>
            <a:prstGeom prst="rect">
              <a:avLst/>
            </a:prstGeom>
            <a:gradFill flip="none" rotWithShape="1">
              <a:gsLst>
                <a:gs pos="0">
                  <a:schemeClr val="accent6">
                    <a:lumMod val="75000"/>
                  </a:schemeClr>
                </a:gs>
                <a:gs pos="98000">
                  <a:schemeClr val="bg1">
                    <a:lumMod val="65000"/>
                    <a:alpha val="33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grpSp>
      <p:sp>
        <p:nvSpPr>
          <p:cNvPr id="2" name="Title 1"/>
          <p:cNvSpPr>
            <a:spLocks noGrp="1"/>
          </p:cNvSpPr>
          <p:nvPr>
            <p:ph type="title"/>
          </p:nvPr>
        </p:nvSpPr>
        <p:spPr>
          <a:xfrm>
            <a:off x="457200" y="341784"/>
            <a:ext cx="8229600" cy="1143000"/>
          </a:xfrm>
        </p:spPr>
        <p:txBody>
          <a:bodyPr>
            <a:noAutofit/>
          </a:bodyPr>
          <a:lstStyle/>
          <a:p>
            <a:r>
              <a:rPr lang="en-CA" dirty="0">
                <a:solidFill>
                  <a:srgbClr val="C00000"/>
                </a:solidFill>
              </a:rPr>
              <a:t>Discussion:</a:t>
            </a:r>
            <a:r>
              <a:rPr lang="en-CA" sz="3600" dirty="0" smtClean="0"/>
              <a:t> </a:t>
            </a:r>
            <a:r>
              <a:rPr lang="en-CA" dirty="0">
                <a:solidFill>
                  <a:srgbClr val="C00000"/>
                </a:solidFill>
              </a:rPr>
              <a:t>Behaviours</a:t>
            </a:r>
          </a:p>
        </p:txBody>
      </p:sp>
      <p:sp>
        <p:nvSpPr>
          <p:cNvPr id="3" name="Content Placeholder 2"/>
          <p:cNvSpPr>
            <a:spLocks noGrp="1"/>
          </p:cNvSpPr>
          <p:nvPr>
            <p:ph idx="1"/>
          </p:nvPr>
        </p:nvSpPr>
        <p:spPr>
          <a:xfrm>
            <a:off x="827584" y="1988840"/>
            <a:ext cx="7488832" cy="3168352"/>
          </a:xfrm>
        </p:spPr>
        <p:txBody>
          <a:bodyPr>
            <a:normAutofit/>
          </a:bodyPr>
          <a:lstStyle/>
          <a:p>
            <a:pPr marL="514350" indent="-514350">
              <a:buFont typeface="+mj-lt"/>
              <a:buAutoNum type="arabicPeriod"/>
            </a:pPr>
            <a:r>
              <a:rPr lang="en-CA" sz="2800" dirty="0" smtClean="0"/>
              <a:t>How did the staff member or Peer’s behaviour positively or negatively affect the situation?</a:t>
            </a:r>
          </a:p>
          <a:p>
            <a:pPr marL="514350" indent="-514350">
              <a:buFont typeface="+mj-lt"/>
              <a:buAutoNum type="arabicPeriod"/>
            </a:pPr>
            <a:r>
              <a:rPr lang="en-CA" sz="2800" dirty="0" smtClean="0"/>
              <a:t>What might have motivated each person to behave the way they did?</a:t>
            </a:r>
          </a:p>
          <a:p>
            <a:pPr marL="514350" indent="-514350">
              <a:buFont typeface="+mj-lt"/>
              <a:buAutoNum type="arabicPeriod"/>
            </a:pPr>
            <a:r>
              <a:rPr lang="en-CA" sz="2800" dirty="0" smtClean="0"/>
              <a:t>What are the possible outcomes of each person’s behaviours?</a:t>
            </a:r>
          </a:p>
        </p:txBody>
      </p:sp>
      <p:grpSp>
        <p:nvGrpSpPr>
          <p:cNvPr id="22" name="Group 21"/>
          <p:cNvGrpSpPr/>
          <p:nvPr/>
        </p:nvGrpSpPr>
        <p:grpSpPr>
          <a:xfrm>
            <a:off x="1761231" y="6291963"/>
            <a:ext cx="5658304" cy="488287"/>
            <a:chOff x="434427" y="6101353"/>
            <a:chExt cx="8355717" cy="768262"/>
          </a:xfrm>
        </p:grpSpPr>
        <p:grpSp>
          <p:nvGrpSpPr>
            <p:cNvPr id="23" name="Group 22"/>
            <p:cNvGrpSpPr/>
            <p:nvPr/>
          </p:nvGrpSpPr>
          <p:grpSpPr>
            <a:xfrm>
              <a:off x="434427" y="6101353"/>
              <a:ext cx="8355717" cy="719985"/>
              <a:chOff x="434427" y="6055965"/>
              <a:chExt cx="8355717" cy="719985"/>
            </a:xfrm>
          </p:grpSpPr>
          <p:pic>
            <p:nvPicPr>
              <p:cNvPr id="25" name="Picture 2" descr="H:\epid\COMMITTEES AND ORGANIZATIONS\BC Harm Reduction\Students\2015_studentfolders\Corinne\HRSS one-pagers\images\hrss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6063928"/>
                <a:ext cx="1265816" cy="712022"/>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descr="http://www.ece.ubc.ca/~colind/i/UBClogo.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4427" y="6055966"/>
                <a:ext cx="522150" cy="712022"/>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 descr="H:\epid\COMMITTEES AND ORGANIZATIONS\BC Harm Reduction\A_Team_Admin\social_media_other_accounts\Hello Cool World\Logo\HA Logos\PHSA logo_jpg.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16016" y="6055965"/>
                <a:ext cx="2255912" cy="712022"/>
              </a:xfrm>
              <a:prstGeom prst="rect">
                <a:avLst/>
              </a:prstGeom>
              <a:noFill/>
              <a:extLst>
                <a:ext uri="{909E8E84-426E-40DD-AFC4-6F175D3DCCD1}">
                  <a14:hiddenFill xmlns:a14="http://schemas.microsoft.com/office/drawing/2010/main">
                    <a:solidFill>
                      <a:srgbClr val="FFFFFF"/>
                    </a:solidFill>
                  </a14:hiddenFill>
                </a:ext>
              </a:extLst>
            </p:spPr>
          </p:pic>
        </p:grpSp>
        <p:pic>
          <p:nvPicPr>
            <p:cNvPr id="24" name="Picture 3" descr="H:\epid\COMMITTEES AND ORGANIZATIONS\BC Harm Reduction\Students\2015_studentfolders\Corinne\HRSS one-pagers\images\towardtheheart_logo2jpg.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23728" y="6109316"/>
              <a:ext cx="1650019" cy="760299"/>
            </a:xfrm>
            <a:prstGeom prst="rect">
              <a:avLst/>
            </a:prstGeom>
            <a:noFill/>
            <a:extLst>
              <a:ext uri="{909E8E84-426E-40DD-AFC4-6F175D3DCCD1}">
                <a14:hiddenFill xmlns:a14="http://schemas.microsoft.com/office/drawing/2010/main">
                  <a:solidFill>
                    <a:srgbClr val="FFFFFF"/>
                  </a:solidFill>
                </a14:hiddenFill>
              </a:ext>
            </a:extLst>
          </p:spPr>
        </p:pic>
      </p:grpSp>
    </p:spTree>
    <p:custDataLst>
      <p:tags r:id="rId1"/>
    </p:custDataLst>
    <p:extLst>
      <p:ext uri="{BB962C8B-B14F-4D97-AF65-F5344CB8AC3E}">
        <p14:creationId xmlns:p14="http://schemas.microsoft.com/office/powerpoint/2010/main" val="23469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221183" y="214747"/>
            <a:ext cx="8738401" cy="5990067"/>
            <a:chOff x="221183" y="111286"/>
            <a:chExt cx="8738401" cy="6414058"/>
          </a:xfrm>
        </p:grpSpPr>
        <p:grpSp>
          <p:nvGrpSpPr>
            <p:cNvPr id="18" name="Group 17"/>
            <p:cNvGrpSpPr/>
            <p:nvPr/>
          </p:nvGrpSpPr>
          <p:grpSpPr>
            <a:xfrm>
              <a:off x="221183" y="111286"/>
              <a:ext cx="8738401" cy="6414058"/>
              <a:chOff x="221183" y="111286"/>
              <a:chExt cx="8738401" cy="5867325"/>
            </a:xfrm>
          </p:grpSpPr>
          <p:sp>
            <p:nvSpPr>
              <p:cNvPr id="20" name="Rounded Rectangle 19"/>
              <p:cNvSpPr/>
              <p:nvPr/>
            </p:nvSpPr>
            <p:spPr>
              <a:xfrm>
                <a:off x="221183" y="111286"/>
                <a:ext cx="8738401" cy="5867325"/>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21" name="Rounded Rectangle 20"/>
              <p:cNvSpPr/>
              <p:nvPr/>
            </p:nvSpPr>
            <p:spPr>
              <a:xfrm>
                <a:off x="327883" y="212627"/>
                <a:ext cx="8525001" cy="5448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grpSp>
        <p:sp>
          <p:nvSpPr>
            <p:cNvPr id="19" name="Rectangle 18"/>
            <p:cNvSpPr/>
            <p:nvPr/>
          </p:nvSpPr>
          <p:spPr>
            <a:xfrm>
              <a:off x="319172" y="1509846"/>
              <a:ext cx="8533712" cy="149263"/>
            </a:xfrm>
            <a:prstGeom prst="rect">
              <a:avLst/>
            </a:prstGeom>
            <a:gradFill flip="none" rotWithShape="1">
              <a:gsLst>
                <a:gs pos="0">
                  <a:schemeClr val="accent6">
                    <a:lumMod val="75000"/>
                  </a:schemeClr>
                </a:gs>
                <a:gs pos="98000">
                  <a:schemeClr val="bg1">
                    <a:lumMod val="65000"/>
                    <a:alpha val="33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grpSp>
      <p:sp>
        <p:nvSpPr>
          <p:cNvPr id="2" name="Title 1"/>
          <p:cNvSpPr>
            <a:spLocks noGrp="1"/>
          </p:cNvSpPr>
          <p:nvPr>
            <p:ph type="title"/>
          </p:nvPr>
        </p:nvSpPr>
        <p:spPr>
          <a:xfrm>
            <a:off x="457200" y="341784"/>
            <a:ext cx="8229600" cy="1143000"/>
          </a:xfrm>
        </p:spPr>
        <p:txBody>
          <a:bodyPr>
            <a:noAutofit/>
          </a:bodyPr>
          <a:lstStyle/>
          <a:p>
            <a:r>
              <a:rPr lang="en-CA" dirty="0">
                <a:solidFill>
                  <a:srgbClr val="C00000"/>
                </a:solidFill>
              </a:rPr>
              <a:t>Discussion:</a:t>
            </a:r>
            <a:r>
              <a:rPr lang="en-CA" sz="3600" dirty="0" smtClean="0"/>
              <a:t> </a:t>
            </a:r>
            <a:r>
              <a:rPr lang="en-CA" dirty="0">
                <a:solidFill>
                  <a:srgbClr val="C00000"/>
                </a:solidFill>
              </a:rPr>
              <a:t>The</a:t>
            </a:r>
            <a:r>
              <a:rPr lang="en-CA" sz="3600" dirty="0" smtClean="0"/>
              <a:t> </a:t>
            </a:r>
            <a:r>
              <a:rPr lang="en-CA" dirty="0">
                <a:solidFill>
                  <a:srgbClr val="C00000"/>
                </a:solidFill>
              </a:rPr>
              <a:t>Service</a:t>
            </a:r>
          </a:p>
        </p:txBody>
      </p:sp>
      <p:sp>
        <p:nvSpPr>
          <p:cNvPr id="3" name="Content Placeholder 2"/>
          <p:cNvSpPr>
            <a:spLocks noGrp="1"/>
          </p:cNvSpPr>
          <p:nvPr>
            <p:ph idx="1"/>
          </p:nvPr>
        </p:nvSpPr>
        <p:spPr>
          <a:xfrm>
            <a:off x="755577" y="2060848"/>
            <a:ext cx="7886088" cy="2880320"/>
          </a:xfrm>
        </p:spPr>
        <p:txBody>
          <a:bodyPr>
            <a:normAutofit/>
          </a:bodyPr>
          <a:lstStyle/>
          <a:p>
            <a:pPr marL="514350" indent="-514350">
              <a:buFont typeface="+mj-lt"/>
              <a:buAutoNum type="arabicPeriod"/>
            </a:pPr>
            <a:r>
              <a:rPr lang="en-CA" sz="2800" dirty="0" smtClean="0"/>
              <a:t>How did the design of the Harm Reduction Service positively or negatively affect the outcome of the situation?</a:t>
            </a:r>
          </a:p>
          <a:p>
            <a:pPr marL="514350" indent="-514350">
              <a:buFont typeface="+mj-lt"/>
              <a:buAutoNum type="arabicPeriod"/>
            </a:pPr>
            <a:r>
              <a:rPr lang="en-CA" sz="2800" dirty="0" smtClean="0"/>
              <a:t>Why might the service be set up that way?</a:t>
            </a:r>
          </a:p>
          <a:p>
            <a:pPr marL="514350" indent="-514350">
              <a:buFont typeface="+mj-lt"/>
              <a:buAutoNum type="arabicPeriod"/>
            </a:pPr>
            <a:r>
              <a:rPr lang="en-CA" sz="2800" dirty="0" smtClean="0"/>
              <a:t>What are some </a:t>
            </a:r>
            <a:r>
              <a:rPr lang="en-CA" sz="2800" smtClean="0"/>
              <a:t>possible outcomes of </a:t>
            </a:r>
            <a:r>
              <a:rPr lang="en-CA" sz="2800" dirty="0" smtClean="0"/>
              <a:t>the way the service was set up?</a:t>
            </a:r>
          </a:p>
        </p:txBody>
      </p:sp>
      <p:grpSp>
        <p:nvGrpSpPr>
          <p:cNvPr id="15" name="Group 14"/>
          <p:cNvGrpSpPr/>
          <p:nvPr/>
        </p:nvGrpSpPr>
        <p:grpSpPr>
          <a:xfrm>
            <a:off x="1761231" y="6291963"/>
            <a:ext cx="5658304" cy="488287"/>
            <a:chOff x="434427" y="6101353"/>
            <a:chExt cx="8355717" cy="768262"/>
          </a:xfrm>
        </p:grpSpPr>
        <p:grpSp>
          <p:nvGrpSpPr>
            <p:cNvPr id="27" name="Group 26"/>
            <p:cNvGrpSpPr/>
            <p:nvPr/>
          </p:nvGrpSpPr>
          <p:grpSpPr>
            <a:xfrm>
              <a:off x="434427" y="6101353"/>
              <a:ext cx="8355717" cy="719985"/>
              <a:chOff x="434427" y="6055965"/>
              <a:chExt cx="8355717" cy="719985"/>
            </a:xfrm>
          </p:grpSpPr>
          <p:pic>
            <p:nvPicPr>
              <p:cNvPr id="29" name="Picture 2" descr="H:\epid\COMMITTEES AND ORGANIZATIONS\BC Harm Reduction\Students\2015_studentfolders\Corinne\HRSS one-pagers\images\hrss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6063928"/>
                <a:ext cx="1265816" cy="712022"/>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9" descr="http://www.ece.ubc.ca/~colind/i/UBClogo.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4427" y="6055966"/>
                <a:ext cx="522150" cy="71202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H:\epid\COMMITTEES AND ORGANIZATIONS\BC Harm Reduction\A_Team_Admin\social_media_other_accounts\Hello Cool World\Logo\HA Logos\PHSA logo_jpg.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16016" y="6055965"/>
                <a:ext cx="2255912" cy="712022"/>
              </a:xfrm>
              <a:prstGeom prst="rect">
                <a:avLst/>
              </a:prstGeom>
              <a:noFill/>
              <a:extLst>
                <a:ext uri="{909E8E84-426E-40DD-AFC4-6F175D3DCCD1}">
                  <a14:hiddenFill xmlns:a14="http://schemas.microsoft.com/office/drawing/2010/main">
                    <a:solidFill>
                      <a:srgbClr val="FFFFFF"/>
                    </a:solidFill>
                  </a14:hiddenFill>
                </a:ext>
              </a:extLst>
            </p:spPr>
          </p:pic>
        </p:grpSp>
        <p:pic>
          <p:nvPicPr>
            <p:cNvPr id="28" name="Picture 3" descr="H:\epid\COMMITTEES AND ORGANIZATIONS\BC Harm Reduction\Students\2015_studentfolders\Corinne\HRSS one-pagers\images\towardtheheart_logo2jpg.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23728" y="6109316"/>
              <a:ext cx="1650019" cy="760299"/>
            </a:xfrm>
            <a:prstGeom prst="rect">
              <a:avLst/>
            </a:prstGeom>
            <a:noFill/>
            <a:extLst>
              <a:ext uri="{909E8E84-426E-40DD-AFC4-6F175D3DCCD1}">
                <a14:hiddenFill xmlns:a14="http://schemas.microsoft.com/office/drawing/2010/main">
                  <a:solidFill>
                    <a:srgbClr val="FFFFFF"/>
                  </a:solidFill>
                </a14:hiddenFill>
              </a:ext>
            </a:extLst>
          </p:spPr>
        </p:pic>
      </p:grpSp>
    </p:spTree>
    <p:custDataLst>
      <p:tags r:id="rId1"/>
    </p:custDataLst>
    <p:extLst>
      <p:ext uri="{BB962C8B-B14F-4D97-AF65-F5344CB8AC3E}">
        <p14:creationId xmlns:p14="http://schemas.microsoft.com/office/powerpoint/2010/main" val="2572190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216827" y="111287"/>
            <a:ext cx="8738401" cy="6054018"/>
            <a:chOff x="221183" y="111286"/>
            <a:chExt cx="8738401" cy="6414058"/>
          </a:xfrm>
        </p:grpSpPr>
        <p:grpSp>
          <p:nvGrpSpPr>
            <p:cNvPr id="18" name="Group 17"/>
            <p:cNvGrpSpPr/>
            <p:nvPr/>
          </p:nvGrpSpPr>
          <p:grpSpPr>
            <a:xfrm>
              <a:off x="221183" y="111286"/>
              <a:ext cx="8738401" cy="6414058"/>
              <a:chOff x="221183" y="111286"/>
              <a:chExt cx="8738401" cy="5867325"/>
            </a:xfrm>
          </p:grpSpPr>
          <p:sp>
            <p:nvSpPr>
              <p:cNvPr id="20" name="Rounded Rectangle 19"/>
              <p:cNvSpPr/>
              <p:nvPr/>
            </p:nvSpPr>
            <p:spPr>
              <a:xfrm>
                <a:off x="221183" y="111286"/>
                <a:ext cx="8738401" cy="5867325"/>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21" name="Rounded Rectangle 20"/>
              <p:cNvSpPr/>
              <p:nvPr/>
            </p:nvSpPr>
            <p:spPr>
              <a:xfrm>
                <a:off x="327883" y="212627"/>
                <a:ext cx="8525001" cy="5448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prstClr val="white"/>
                  </a:solidFill>
                </a:endParaRPr>
              </a:p>
            </p:txBody>
          </p:sp>
        </p:grpSp>
        <p:sp>
          <p:nvSpPr>
            <p:cNvPr id="19" name="Rectangle 18"/>
            <p:cNvSpPr/>
            <p:nvPr/>
          </p:nvSpPr>
          <p:spPr>
            <a:xfrm>
              <a:off x="319172" y="1509846"/>
              <a:ext cx="8533712" cy="149263"/>
            </a:xfrm>
            <a:prstGeom prst="rect">
              <a:avLst/>
            </a:prstGeom>
            <a:gradFill flip="none" rotWithShape="1">
              <a:gsLst>
                <a:gs pos="0">
                  <a:schemeClr val="accent6">
                    <a:lumMod val="75000"/>
                  </a:schemeClr>
                </a:gs>
                <a:gs pos="98000">
                  <a:schemeClr val="bg1">
                    <a:lumMod val="65000"/>
                    <a:alpha val="33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grpSp>
      <p:sp>
        <p:nvSpPr>
          <p:cNvPr id="2" name="Title 1"/>
          <p:cNvSpPr>
            <a:spLocks noGrp="1"/>
          </p:cNvSpPr>
          <p:nvPr>
            <p:ph type="title"/>
          </p:nvPr>
        </p:nvSpPr>
        <p:spPr>
          <a:xfrm>
            <a:off x="457200" y="341784"/>
            <a:ext cx="8229600" cy="1143000"/>
          </a:xfrm>
        </p:spPr>
        <p:txBody>
          <a:bodyPr>
            <a:noAutofit/>
          </a:bodyPr>
          <a:lstStyle/>
          <a:p>
            <a:r>
              <a:rPr lang="en-CA" dirty="0" smtClean="0">
                <a:solidFill>
                  <a:srgbClr val="C00000"/>
                </a:solidFill>
              </a:rPr>
              <a:t>Discussion: The Role of Stigma</a:t>
            </a:r>
            <a:endParaRPr lang="en-CA" dirty="0">
              <a:solidFill>
                <a:srgbClr val="C00000"/>
              </a:solidFill>
            </a:endParaRPr>
          </a:p>
        </p:txBody>
      </p:sp>
      <p:sp>
        <p:nvSpPr>
          <p:cNvPr id="3" name="Content Placeholder 2"/>
          <p:cNvSpPr>
            <a:spLocks noGrp="1"/>
          </p:cNvSpPr>
          <p:nvPr>
            <p:ph idx="1"/>
          </p:nvPr>
        </p:nvSpPr>
        <p:spPr>
          <a:xfrm>
            <a:off x="471227" y="1698610"/>
            <a:ext cx="8229600" cy="3962637"/>
          </a:xfrm>
        </p:spPr>
        <p:txBody>
          <a:bodyPr>
            <a:normAutofit fontScale="92500"/>
          </a:bodyPr>
          <a:lstStyle/>
          <a:p>
            <a:pPr marL="0" indent="0">
              <a:buNone/>
            </a:pPr>
            <a:r>
              <a:rPr lang="en-US" sz="3500" b="1" i="1" dirty="0" smtClean="0">
                <a:solidFill>
                  <a:schemeClr val="accent2"/>
                </a:solidFill>
                <a:effectLst>
                  <a:outerShdw blurRad="38100" dist="38100" dir="2700000" algn="tl">
                    <a:srgbClr val="000000">
                      <a:alpha val="43137"/>
                    </a:srgbClr>
                  </a:outerShdw>
                </a:effectLst>
              </a:rPr>
              <a:t>Stigma: </a:t>
            </a:r>
            <a:r>
              <a:rPr lang="en-US" sz="3500" i="1" dirty="0" smtClean="0">
                <a:solidFill>
                  <a:schemeClr val="accent2"/>
                </a:solidFill>
                <a:effectLst>
                  <a:outerShdw blurRad="38100" dist="38100" dir="2700000" algn="tl">
                    <a:srgbClr val="000000">
                      <a:alpha val="43137"/>
                    </a:srgbClr>
                  </a:outerShdw>
                </a:effectLst>
              </a:rPr>
              <a:t>Strong disapproval and negative judgements toward people who use drugs </a:t>
            </a:r>
          </a:p>
          <a:p>
            <a:pPr marL="457200" lvl="1" indent="0">
              <a:buNone/>
            </a:pPr>
            <a:endParaRPr lang="en-US" sz="1200" dirty="0" smtClean="0"/>
          </a:p>
          <a:p>
            <a:pPr marL="514350" indent="-514350">
              <a:buFont typeface="+mj-lt"/>
              <a:buAutoNum type="arabicPeriod"/>
            </a:pPr>
            <a:r>
              <a:rPr lang="en-CA" sz="2800" dirty="0" smtClean="0"/>
              <a:t>How might stigma contribute to negative outcomes? Consider:</a:t>
            </a:r>
          </a:p>
          <a:p>
            <a:pPr lvl="2"/>
            <a:r>
              <a:rPr lang="en-CA" dirty="0" smtClean="0"/>
              <a:t>Internal stigma</a:t>
            </a:r>
          </a:p>
          <a:p>
            <a:pPr lvl="2"/>
            <a:r>
              <a:rPr lang="en-CA" dirty="0" smtClean="0"/>
              <a:t>Stigma in relationships</a:t>
            </a:r>
          </a:p>
          <a:p>
            <a:pPr lvl="2"/>
            <a:r>
              <a:rPr lang="en-CA" dirty="0" smtClean="0"/>
              <a:t>Stigma in organizations (institutions, government, society)</a:t>
            </a:r>
          </a:p>
          <a:p>
            <a:pPr lvl="2"/>
            <a:r>
              <a:rPr lang="en-CA" dirty="0" smtClean="0"/>
              <a:t>Stigma in how people communicate</a:t>
            </a:r>
            <a:endParaRPr lang="en-CA" dirty="0"/>
          </a:p>
        </p:txBody>
      </p:sp>
      <p:grpSp>
        <p:nvGrpSpPr>
          <p:cNvPr id="33" name="Group 32"/>
          <p:cNvGrpSpPr/>
          <p:nvPr/>
        </p:nvGrpSpPr>
        <p:grpSpPr>
          <a:xfrm>
            <a:off x="1761231" y="6291963"/>
            <a:ext cx="5658304" cy="488287"/>
            <a:chOff x="434427" y="6101353"/>
            <a:chExt cx="8355717" cy="768262"/>
          </a:xfrm>
        </p:grpSpPr>
        <p:grpSp>
          <p:nvGrpSpPr>
            <p:cNvPr id="34" name="Group 33"/>
            <p:cNvGrpSpPr/>
            <p:nvPr/>
          </p:nvGrpSpPr>
          <p:grpSpPr>
            <a:xfrm>
              <a:off x="434427" y="6101353"/>
              <a:ext cx="8355717" cy="719985"/>
              <a:chOff x="434427" y="6055965"/>
              <a:chExt cx="8355717" cy="719985"/>
            </a:xfrm>
          </p:grpSpPr>
          <p:pic>
            <p:nvPicPr>
              <p:cNvPr id="36" name="Picture 2" descr="H:\epid\COMMITTEES AND ORGANIZATIONS\BC Harm Reduction\Students\2015_studentfolders\Corinne\HRSS one-pagers\images\hrss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6063928"/>
                <a:ext cx="1265816" cy="712022"/>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36" descr="http://www.ece.ubc.ca/~colind/i/UBClogo.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4427" y="6055966"/>
                <a:ext cx="522150" cy="712022"/>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2" descr="H:\epid\COMMITTEES AND ORGANIZATIONS\BC Harm Reduction\A_Team_Admin\social_media_other_accounts\Hello Cool World\Logo\HA Logos\PHSA logo_jpg.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16016" y="6055965"/>
                <a:ext cx="2255912" cy="712022"/>
              </a:xfrm>
              <a:prstGeom prst="rect">
                <a:avLst/>
              </a:prstGeom>
              <a:noFill/>
              <a:extLst>
                <a:ext uri="{909E8E84-426E-40DD-AFC4-6F175D3DCCD1}">
                  <a14:hiddenFill xmlns:a14="http://schemas.microsoft.com/office/drawing/2010/main">
                    <a:solidFill>
                      <a:srgbClr val="FFFFFF"/>
                    </a:solidFill>
                  </a14:hiddenFill>
                </a:ext>
              </a:extLst>
            </p:spPr>
          </p:pic>
        </p:grpSp>
        <p:pic>
          <p:nvPicPr>
            <p:cNvPr id="35" name="Picture 3" descr="H:\epid\COMMITTEES AND ORGANIZATIONS\BC Harm Reduction\Students\2015_studentfolders\Corinne\HRSS one-pagers\images\towardtheheart_logo2jpg.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23728" y="6109316"/>
              <a:ext cx="1650019" cy="760299"/>
            </a:xfrm>
            <a:prstGeom prst="rect">
              <a:avLst/>
            </a:prstGeom>
            <a:noFill/>
            <a:extLst>
              <a:ext uri="{909E8E84-426E-40DD-AFC4-6F175D3DCCD1}">
                <a14:hiddenFill xmlns:a14="http://schemas.microsoft.com/office/drawing/2010/main">
                  <a:solidFill>
                    <a:srgbClr val="FFFFFF"/>
                  </a:solidFill>
                </a14:hiddenFill>
              </a:ext>
            </a:extLst>
          </p:spPr>
        </p:pic>
      </p:grpSp>
    </p:spTree>
    <p:custDataLst>
      <p:tags r:id="rId1"/>
    </p:custDataLst>
    <p:extLst>
      <p:ext uri="{BB962C8B-B14F-4D97-AF65-F5344CB8AC3E}">
        <p14:creationId xmlns:p14="http://schemas.microsoft.com/office/powerpoint/2010/main" val="2743190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221183" y="111286"/>
            <a:ext cx="8738401" cy="6126026"/>
            <a:chOff x="221183" y="111286"/>
            <a:chExt cx="8738401" cy="5867325"/>
          </a:xfrm>
        </p:grpSpPr>
        <p:sp>
          <p:nvSpPr>
            <p:cNvPr id="5" name="Rounded Rectangle 4"/>
            <p:cNvSpPr/>
            <p:nvPr/>
          </p:nvSpPr>
          <p:spPr>
            <a:xfrm>
              <a:off x="221183" y="111286"/>
              <a:ext cx="8738401" cy="5867325"/>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6" name="Rounded Rectangle 5"/>
            <p:cNvSpPr/>
            <p:nvPr/>
          </p:nvSpPr>
          <p:spPr>
            <a:xfrm>
              <a:off x="327883" y="212627"/>
              <a:ext cx="8525001" cy="5448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grpSp>
      <p:sp>
        <p:nvSpPr>
          <p:cNvPr id="2" name="Title 1"/>
          <p:cNvSpPr>
            <a:spLocks noGrp="1"/>
          </p:cNvSpPr>
          <p:nvPr>
            <p:ph type="title"/>
          </p:nvPr>
        </p:nvSpPr>
        <p:spPr/>
        <p:txBody>
          <a:bodyPr>
            <a:normAutofit/>
          </a:bodyPr>
          <a:lstStyle/>
          <a:p>
            <a:r>
              <a:rPr lang="en-CA" sz="4000" dirty="0" smtClean="0">
                <a:solidFill>
                  <a:srgbClr val="C00000"/>
                </a:solidFill>
              </a:rPr>
              <a:t>Summary: Options </a:t>
            </a:r>
            <a:r>
              <a:rPr lang="en-CA" sz="4000" dirty="0">
                <a:solidFill>
                  <a:srgbClr val="C00000"/>
                </a:solidFill>
              </a:rPr>
              <a:t>&amp; Opportunities</a:t>
            </a:r>
          </a:p>
        </p:txBody>
      </p:sp>
      <p:sp>
        <p:nvSpPr>
          <p:cNvPr id="3" name="Content Placeholder 2"/>
          <p:cNvSpPr>
            <a:spLocks noGrp="1"/>
          </p:cNvSpPr>
          <p:nvPr>
            <p:ph idx="1"/>
          </p:nvPr>
        </p:nvSpPr>
        <p:spPr>
          <a:xfrm>
            <a:off x="511343" y="1556792"/>
            <a:ext cx="8229600" cy="4248472"/>
          </a:xfrm>
        </p:spPr>
        <p:txBody>
          <a:bodyPr>
            <a:normAutofit/>
          </a:bodyPr>
          <a:lstStyle/>
          <a:p>
            <a:pPr marL="514350" indent="-514350">
              <a:buFont typeface="+mj-lt"/>
              <a:buAutoNum type="arabicPeriod"/>
            </a:pPr>
            <a:r>
              <a:rPr lang="en-CA" dirty="0" smtClean="0"/>
              <a:t>How might service </a:t>
            </a:r>
            <a:r>
              <a:rPr lang="en-CA" dirty="0"/>
              <a:t>providers </a:t>
            </a:r>
            <a:r>
              <a:rPr lang="en-CA" dirty="0" smtClean="0"/>
              <a:t>contribute to improving the outcome of the situation? </a:t>
            </a:r>
            <a:endParaRPr lang="en-CA" dirty="0"/>
          </a:p>
          <a:p>
            <a:pPr marL="457200" indent="-457200">
              <a:buFont typeface="+mj-lt"/>
              <a:buAutoNum type="arabicPeriod"/>
            </a:pPr>
            <a:endParaRPr lang="en-CA" sz="1900" dirty="0" smtClean="0"/>
          </a:p>
          <a:p>
            <a:pPr marL="514350" indent="-514350">
              <a:buFont typeface="+mj-lt"/>
              <a:buAutoNum type="arabicPeriod"/>
            </a:pPr>
            <a:r>
              <a:rPr lang="en-CA" dirty="0" smtClean="0"/>
              <a:t>What could leaders and </a:t>
            </a:r>
            <a:r>
              <a:rPr lang="en-CA" dirty="0"/>
              <a:t>management </a:t>
            </a:r>
            <a:r>
              <a:rPr lang="en-CA" dirty="0" smtClean="0"/>
              <a:t>change to produce a positive outcome?</a:t>
            </a:r>
            <a:endParaRPr lang="en-CA" dirty="0"/>
          </a:p>
          <a:p>
            <a:pPr marL="457200" lvl="0" indent="-457200">
              <a:buFont typeface="+mj-lt"/>
              <a:buAutoNum type="arabicPeriod"/>
            </a:pPr>
            <a:endParaRPr lang="en-CA" sz="1900" dirty="0"/>
          </a:p>
          <a:p>
            <a:pPr marL="514350" lvl="0" indent="-514350">
              <a:buFont typeface="+mj-lt"/>
              <a:buAutoNum type="arabicPeriod"/>
            </a:pPr>
            <a:r>
              <a:rPr lang="en-CA" dirty="0" smtClean="0"/>
              <a:t>How could Peers participate in producing a better outcome to situations like this?</a:t>
            </a:r>
          </a:p>
          <a:p>
            <a:pPr marL="0" lvl="0" indent="0">
              <a:buNone/>
            </a:pPr>
            <a:endParaRPr lang="en-CA" dirty="0" smtClean="0"/>
          </a:p>
          <a:p>
            <a:pPr marL="0" lvl="0" indent="0">
              <a:buNone/>
            </a:pPr>
            <a:endParaRPr lang="en-CA" dirty="0"/>
          </a:p>
          <a:p>
            <a:pPr marL="0" indent="0">
              <a:buNone/>
            </a:pPr>
            <a:endParaRPr lang="en-CA" dirty="0"/>
          </a:p>
        </p:txBody>
      </p:sp>
      <p:sp>
        <p:nvSpPr>
          <p:cNvPr id="11" name="Rectangle 10"/>
          <p:cNvSpPr/>
          <p:nvPr/>
        </p:nvSpPr>
        <p:spPr>
          <a:xfrm>
            <a:off x="327883" y="1191505"/>
            <a:ext cx="8533712" cy="149263"/>
          </a:xfrm>
          <a:prstGeom prst="rect">
            <a:avLst/>
          </a:prstGeom>
          <a:gradFill flip="none" rotWithShape="1">
            <a:gsLst>
              <a:gs pos="0">
                <a:schemeClr val="accent6">
                  <a:lumMod val="75000"/>
                </a:schemeClr>
              </a:gs>
              <a:gs pos="98000">
                <a:schemeClr val="bg1">
                  <a:lumMod val="65000"/>
                  <a:alpha val="33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grpSp>
        <p:nvGrpSpPr>
          <p:cNvPr id="19" name="Group 18"/>
          <p:cNvGrpSpPr/>
          <p:nvPr/>
        </p:nvGrpSpPr>
        <p:grpSpPr>
          <a:xfrm>
            <a:off x="1761231" y="6291963"/>
            <a:ext cx="5658304" cy="488287"/>
            <a:chOff x="434427" y="6101353"/>
            <a:chExt cx="8355717" cy="768262"/>
          </a:xfrm>
        </p:grpSpPr>
        <p:grpSp>
          <p:nvGrpSpPr>
            <p:cNvPr id="20" name="Group 19"/>
            <p:cNvGrpSpPr/>
            <p:nvPr/>
          </p:nvGrpSpPr>
          <p:grpSpPr>
            <a:xfrm>
              <a:off x="434427" y="6101353"/>
              <a:ext cx="8355717" cy="719985"/>
              <a:chOff x="434427" y="6055965"/>
              <a:chExt cx="8355717" cy="719985"/>
            </a:xfrm>
          </p:grpSpPr>
          <p:pic>
            <p:nvPicPr>
              <p:cNvPr id="22" name="Picture 2" descr="H:\epid\COMMITTEES AND ORGANIZATIONS\BC Harm Reduction\Students\2015_studentfolders\Corinne\HRSS one-pagers\images\hrss_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24328" y="6063928"/>
                <a:ext cx="1265816" cy="712022"/>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descr="http://www.ece.ubc.ca/~colind/i/UBClogo.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4427" y="6055966"/>
                <a:ext cx="522150" cy="712022"/>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H:\epid\COMMITTEES AND ORGANIZATIONS\BC Harm Reduction\A_Team_Admin\social_media_other_accounts\Hello Cool World\Logo\HA Logos\PHSA logo_jpg.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16016" y="6055965"/>
                <a:ext cx="2255912" cy="712022"/>
              </a:xfrm>
              <a:prstGeom prst="rect">
                <a:avLst/>
              </a:prstGeom>
              <a:noFill/>
              <a:extLst>
                <a:ext uri="{909E8E84-426E-40DD-AFC4-6F175D3DCCD1}">
                  <a14:hiddenFill xmlns:a14="http://schemas.microsoft.com/office/drawing/2010/main">
                    <a:solidFill>
                      <a:srgbClr val="FFFFFF"/>
                    </a:solidFill>
                  </a14:hiddenFill>
                </a:ext>
              </a:extLst>
            </p:spPr>
          </p:pic>
        </p:grpSp>
        <p:pic>
          <p:nvPicPr>
            <p:cNvPr id="21" name="Picture 3" descr="H:\epid\COMMITTEES AND ORGANIZATIONS\BC Harm Reduction\Students\2015_studentfolders\Corinne\HRSS one-pagers\images\towardtheheart_logo2jpg.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123728" y="6109316"/>
              <a:ext cx="1650019" cy="760299"/>
            </a:xfrm>
            <a:prstGeom prst="rect">
              <a:avLst/>
            </a:prstGeom>
            <a:noFill/>
            <a:extLst>
              <a:ext uri="{909E8E84-426E-40DD-AFC4-6F175D3DCCD1}">
                <a14:hiddenFill xmlns:a14="http://schemas.microsoft.com/office/drawing/2010/main">
                  <a:solidFill>
                    <a:srgbClr val="FFFFFF"/>
                  </a:solidFill>
                </a14:hiddenFill>
              </a:ext>
            </a:extLst>
          </p:spPr>
        </p:pic>
      </p:grpSp>
    </p:spTree>
    <p:custDataLst>
      <p:tags r:id="rId1"/>
    </p:custDataLst>
    <p:extLst>
      <p:ext uri="{BB962C8B-B14F-4D97-AF65-F5344CB8AC3E}">
        <p14:creationId xmlns:p14="http://schemas.microsoft.com/office/powerpoint/2010/main" val="391366971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9"/>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TotalTime>
  <Words>610</Words>
  <Application>Microsoft Office PowerPoint</Application>
  <PresentationFormat>On-screen Show (4:3)</PresentationFormat>
  <Paragraphs>52</Paragraphs>
  <Slides>9</Slides>
  <Notes>1</Notes>
  <HiddenSlides>0</HiddenSlides>
  <MMClips>1</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Shelter Scenario 2</vt:lpstr>
      <vt:lpstr>PowerPoint Presentation</vt:lpstr>
      <vt:lpstr>PowerPoint Presentation</vt:lpstr>
      <vt:lpstr>PowerPoint Presentation</vt:lpstr>
      <vt:lpstr>This Scenario comes from the Lived Experience of People Who Use Drugs</vt:lpstr>
      <vt:lpstr>Discussion: Behaviours</vt:lpstr>
      <vt:lpstr>Discussion: The Service</vt:lpstr>
      <vt:lpstr>Discussion: The Role of Stigma</vt:lpstr>
      <vt:lpstr>Summary: Options &amp; Opportunities</vt:lpstr>
    </vt:vector>
  </TitlesOfParts>
  <Company>Health Shared Services 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Shelter Scenario 1</dc:title>
  <dc:creator>Burgess, Heather</dc:creator>
  <cp:lastModifiedBy>Tigchelaar, James</cp:lastModifiedBy>
  <cp:revision>16</cp:revision>
  <dcterms:created xsi:type="dcterms:W3CDTF">2016-08-03T21:55:23Z</dcterms:created>
  <dcterms:modified xsi:type="dcterms:W3CDTF">2017-11-08T22:58:55Z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844B20F4-676C-40FE-AE00-10F38768ECBF</vt:lpwstr>
  </property>
  <property fmtid="{D5CDD505-2E9C-101B-9397-08002B2CF9AE}" pid="3" name="ArticulatePath">
    <vt:lpwstr>Shelter Scenario 2 (no photos)</vt:lpwstr>
  </property>
</Properties>
</file>