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58" r:id="rId5"/>
    <p:sldId id="270" r:id="rId6"/>
    <p:sldId id="271" r:id="rId7"/>
    <p:sldId id="269" r:id="rId8"/>
    <p:sldId id="260" r:id="rId9"/>
    <p:sldId id="261" r:id="rId10"/>
    <p:sldId id="268" r:id="rId11"/>
    <p:sldId id="262" r:id="rId12"/>
    <p:sldId id="263" r:id="rId13"/>
    <p:sldId id="267" r:id="rId14"/>
    <p:sldId id="264" r:id="rId15"/>
    <p:sldId id="265"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9" r:id="rId43"/>
    <p:sldId id="298" r:id="rId44"/>
    <p:sldId id="300" r:id="rId45"/>
    <p:sldId id="301" r:id="rId46"/>
    <p:sldId id="302" r:id="rId47"/>
    <p:sldId id="30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968"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BookPro%20HD:Users:sonyaishiguro:Desktop:for%20group%20train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1"/>
          <c:order val="1"/>
          <c:tx>
            <c:strRef>
              <c:f>Sheet1!$D$1</c:f>
              <c:strCache>
                <c:ptCount val="1"/>
                <c:pt idx="0">
                  <c:v>Minimum Opioid Half Life</c:v>
                </c:pt>
              </c:strCache>
            </c:strRef>
          </c:tx>
          <c:spPr>
            <a:solidFill>
              <a:schemeClr val="accent2">
                <a:lumMod val="60000"/>
                <a:lumOff val="40000"/>
              </a:schemeClr>
            </a:solidFill>
          </c:spPr>
          <c:invertIfNegative val="0"/>
          <c:dLbls>
            <c:dLbl>
              <c:idx val="0"/>
              <c:layout>
                <c:manualLayout>
                  <c:x val="-0.0549821560074775"/>
                  <c:y val="-1.21210720975529E-16"/>
                </c:manualLayout>
              </c:layout>
              <c:tx>
                <c:rich>
                  <a:bodyPr/>
                  <a:lstStyle/>
                  <a:p>
                    <a:r>
                      <a:rPr lang="en-US"/>
                      <a:t>3 hrs</a:t>
                    </a:r>
                  </a:p>
                </c:rich>
              </c:tx>
              <c:dLblPos val="outEnd"/>
              <c:showLegendKey val="0"/>
              <c:showVal val="1"/>
              <c:showCatName val="0"/>
              <c:showSerName val="0"/>
              <c:showPercent val="0"/>
              <c:showBubbleSize val="0"/>
            </c:dLbl>
            <c:dLbl>
              <c:idx val="1"/>
              <c:layout/>
              <c:tx>
                <c:rich>
                  <a:bodyPr/>
                  <a:lstStyle/>
                  <a:p>
                    <a:r>
                      <a:rPr lang="en-US"/>
                      <a:t>4 hrs</a:t>
                    </a:r>
                  </a:p>
                </c:rich>
              </c:tx>
              <c:dLblPos val="inEnd"/>
              <c:showLegendKey val="0"/>
              <c:showVal val="1"/>
              <c:showCatName val="0"/>
              <c:showSerName val="0"/>
              <c:showPercent val="0"/>
              <c:showBubbleSize val="0"/>
            </c:dLbl>
            <c:dLbl>
              <c:idx val="2"/>
              <c:layout/>
              <c:tx>
                <c:rich>
                  <a:bodyPr/>
                  <a:lstStyle/>
                  <a:p>
                    <a:r>
                      <a:rPr lang="en-US"/>
                      <a:t>4 hrs</a:t>
                    </a:r>
                  </a:p>
                </c:rich>
              </c:tx>
              <c:dLblPos val="inEnd"/>
              <c:showLegendKey val="0"/>
              <c:showVal val="1"/>
              <c:showCatName val="0"/>
              <c:showSerName val="0"/>
              <c:showPercent val="0"/>
              <c:showBubbleSize val="0"/>
            </c:dLbl>
            <c:dLbl>
              <c:idx val="3"/>
              <c:layout/>
              <c:tx>
                <c:rich>
                  <a:bodyPr/>
                  <a:lstStyle/>
                  <a:p>
                    <a:r>
                      <a:rPr lang="en-US"/>
                      <a:t>4 hrs</a:t>
                    </a:r>
                  </a:p>
                </c:rich>
              </c:tx>
              <c:dLblPos val="inEnd"/>
              <c:showLegendKey val="0"/>
              <c:showVal val="1"/>
              <c:showCatName val="0"/>
              <c:showSerName val="0"/>
              <c:showPercent val="0"/>
              <c:showBubbleSize val="0"/>
            </c:dLbl>
            <c:dLbl>
              <c:idx val="4"/>
              <c:layout/>
              <c:tx>
                <c:rich>
                  <a:bodyPr/>
                  <a:lstStyle/>
                  <a:p>
                    <a:r>
                      <a:rPr lang="en-US"/>
                      <a:t>4 hrs</a:t>
                    </a:r>
                  </a:p>
                </c:rich>
              </c:tx>
              <c:dLblPos val="inEnd"/>
              <c:showLegendKey val="0"/>
              <c:showVal val="1"/>
              <c:showCatName val="0"/>
              <c:showSerName val="0"/>
              <c:showPercent val="0"/>
              <c:showBubbleSize val="0"/>
            </c:dLbl>
            <c:dLbl>
              <c:idx val="5"/>
              <c:layout/>
              <c:tx>
                <c:rich>
                  <a:bodyPr/>
                  <a:lstStyle/>
                  <a:p>
                    <a:r>
                      <a:rPr lang="en-US"/>
                      <a:t>24 hrs</a:t>
                    </a:r>
                  </a:p>
                </c:rich>
              </c:tx>
              <c:dLblPos val="inEnd"/>
              <c:showLegendKey val="0"/>
              <c:showVal val="1"/>
              <c:showCatName val="0"/>
              <c:showSerName val="0"/>
              <c:showPercent val="0"/>
              <c:showBubbleSize val="0"/>
            </c:dLbl>
            <c:txPr>
              <a:bodyPr/>
              <a:lstStyle/>
              <a:p>
                <a:pPr>
                  <a:defRPr sz="1600" b="1"/>
                </a:pPr>
                <a:endParaRPr lang="en-US"/>
              </a:p>
            </c:txPr>
            <c:dLblPos val="inEnd"/>
            <c:showLegendKey val="0"/>
            <c:showVal val="1"/>
            <c:showCatName val="0"/>
            <c:showSerName val="0"/>
            <c:showPercent val="0"/>
            <c:showBubbleSize val="0"/>
            <c:showLeaderLines val="0"/>
          </c:dLbls>
          <c:cat>
            <c:strRef>
              <c:f>Sheet1!$B$2:$B$7</c:f>
              <c:strCache>
                <c:ptCount val="6"/>
                <c:pt idx="0">
                  <c:v>Oxycodone</c:v>
                </c:pt>
                <c:pt idx="1">
                  <c:v>Codeine</c:v>
                </c:pt>
                <c:pt idx="2">
                  <c:v>Morphine</c:v>
                </c:pt>
                <c:pt idx="3">
                  <c:v>Hydrocodone</c:v>
                </c:pt>
                <c:pt idx="4">
                  <c:v>Heroin</c:v>
                </c:pt>
                <c:pt idx="5">
                  <c:v>Methadose</c:v>
                </c:pt>
              </c:strCache>
            </c:strRef>
          </c:cat>
          <c:val>
            <c:numRef>
              <c:f>Sheet1!$D$2:$D$7</c:f>
              <c:numCache>
                <c:formatCode>General</c:formatCode>
                <c:ptCount val="6"/>
                <c:pt idx="0">
                  <c:v>3.0</c:v>
                </c:pt>
                <c:pt idx="1">
                  <c:v>4.0</c:v>
                </c:pt>
                <c:pt idx="2">
                  <c:v>4.0</c:v>
                </c:pt>
                <c:pt idx="3">
                  <c:v>4.0</c:v>
                </c:pt>
                <c:pt idx="4">
                  <c:v>4.0</c:v>
                </c:pt>
                <c:pt idx="5">
                  <c:v>24.0</c:v>
                </c:pt>
              </c:numCache>
            </c:numRef>
          </c:val>
        </c:ser>
        <c:dLbls>
          <c:showLegendKey val="0"/>
          <c:showVal val="0"/>
          <c:showCatName val="0"/>
          <c:showSerName val="0"/>
          <c:showPercent val="0"/>
          <c:showBubbleSize val="0"/>
        </c:dLbls>
        <c:gapWidth val="50"/>
        <c:axId val="2124883304"/>
        <c:axId val="2124886312"/>
      </c:barChart>
      <c:barChart>
        <c:barDir val="bar"/>
        <c:grouping val="clustered"/>
        <c:varyColors val="0"/>
        <c:ser>
          <c:idx val="0"/>
          <c:order val="0"/>
          <c:tx>
            <c:strRef>
              <c:f>Sheet1!$C$1</c:f>
              <c:strCache>
                <c:ptCount val="1"/>
                <c:pt idx="0">
                  <c:v>Maximum Naloxone Half Life</c:v>
                </c:pt>
              </c:strCache>
            </c:strRef>
          </c:tx>
          <c:spPr>
            <a:solidFill>
              <a:srgbClr val="99CCFF">
                <a:alpha val="75000"/>
              </a:srgbClr>
            </a:solidFill>
            <a:ln>
              <a:noFill/>
            </a:ln>
          </c:spPr>
          <c:invertIfNegative val="0"/>
          <c:cat>
            <c:strRef>
              <c:f>Sheet1!$B$2:$B$7</c:f>
              <c:strCache>
                <c:ptCount val="6"/>
                <c:pt idx="0">
                  <c:v>Oxycodone</c:v>
                </c:pt>
                <c:pt idx="1">
                  <c:v>Codeine</c:v>
                </c:pt>
                <c:pt idx="2">
                  <c:v>Morphine</c:v>
                </c:pt>
                <c:pt idx="3">
                  <c:v>Hydrocodone</c:v>
                </c:pt>
                <c:pt idx="4">
                  <c:v>Heroin</c:v>
                </c:pt>
                <c:pt idx="5">
                  <c:v>Methadose</c:v>
                </c:pt>
              </c:strCache>
            </c:strRef>
          </c:cat>
          <c:val>
            <c:numRef>
              <c:f>Sheet1!$C$2:$C$7</c:f>
              <c:numCache>
                <c:formatCode>General</c:formatCode>
                <c:ptCount val="6"/>
                <c:pt idx="0">
                  <c:v>1.5</c:v>
                </c:pt>
                <c:pt idx="1">
                  <c:v>1.5</c:v>
                </c:pt>
                <c:pt idx="2">
                  <c:v>1.5</c:v>
                </c:pt>
                <c:pt idx="3">
                  <c:v>1.5</c:v>
                </c:pt>
                <c:pt idx="4">
                  <c:v>1.5</c:v>
                </c:pt>
                <c:pt idx="5">
                  <c:v>1.5</c:v>
                </c:pt>
              </c:numCache>
            </c:numRef>
          </c:val>
        </c:ser>
        <c:dLbls>
          <c:showLegendKey val="0"/>
          <c:showVal val="0"/>
          <c:showCatName val="0"/>
          <c:showSerName val="0"/>
          <c:showPercent val="0"/>
          <c:showBubbleSize val="0"/>
        </c:dLbls>
        <c:gapWidth val="0"/>
        <c:axId val="2124895240"/>
        <c:axId val="2124892120"/>
      </c:barChart>
      <c:catAx>
        <c:axId val="2124883304"/>
        <c:scaling>
          <c:orientation val="minMax"/>
        </c:scaling>
        <c:delete val="0"/>
        <c:axPos val="l"/>
        <c:majorTickMark val="none"/>
        <c:minorTickMark val="none"/>
        <c:tickLblPos val="nextTo"/>
        <c:txPr>
          <a:bodyPr/>
          <a:lstStyle/>
          <a:p>
            <a:pPr>
              <a:defRPr sz="1600" b="1"/>
            </a:pPr>
            <a:endParaRPr lang="en-US"/>
          </a:p>
        </c:txPr>
        <c:crossAx val="2124886312"/>
        <c:crosses val="autoZero"/>
        <c:auto val="1"/>
        <c:lblAlgn val="ctr"/>
        <c:lblOffset val="100"/>
        <c:noMultiLvlLbl val="0"/>
      </c:catAx>
      <c:valAx>
        <c:axId val="2124886312"/>
        <c:scaling>
          <c:orientation val="minMax"/>
          <c:max val="24.0"/>
          <c:min val="0.0"/>
        </c:scaling>
        <c:delete val="0"/>
        <c:axPos val="b"/>
        <c:title>
          <c:tx>
            <c:rich>
              <a:bodyPr/>
              <a:lstStyle/>
              <a:p>
                <a:pPr>
                  <a:defRPr sz="1600"/>
                </a:pPr>
                <a:r>
                  <a:rPr lang="en-US" sz="1600"/>
                  <a:t>Time (Hours)</a:t>
                </a:r>
              </a:p>
            </c:rich>
          </c:tx>
          <c:layout/>
          <c:overlay val="0"/>
        </c:title>
        <c:numFmt formatCode="General" sourceLinked="1"/>
        <c:majorTickMark val="cross"/>
        <c:minorTickMark val="cross"/>
        <c:tickLblPos val="nextTo"/>
        <c:txPr>
          <a:bodyPr/>
          <a:lstStyle/>
          <a:p>
            <a:pPr>
              <a:defRPr sz="1600"/>
            </a:pPr>
            <a:endParaRPr lang="en-US"/>
          </a:p>
        </c:txPr>
        <c:crossAx val="2124883304"/>
        <c:crosses val="autoZero"/>
        <c:crossBetween val="between"/>
        <c:majorUnit val="4.0"/>
        <c:minorUnit val="1.0"/>
      </c:valAx>
      <c:valAx>
        <c:axId val="2124892120"/>
        <c:scaling>
          <c:orientation val="minMax"/>
        </c:scaling>
        <c:delete val="1"/>
        <c:axPos val="t"/>
        <c:numFmt formatCode="General" sourceLinked="1"/>
        <c:majorTickMark val="out"/>
        <c:minorTickMark val="none"/>
        <c:tickLblPos val="nextTo"/>
        <c:crossAx val="2124895240"/>
        <c:crosses val="max"/>
        <c:crossBetween val="between"/>
      </c:valAx>
      <c:catAx>
        <c:axId val="2124895240"/>
        <c:scaling>
          <c:orientation val="minMax"/>
        </c:scaling>
        <c:delete val="1"/>
        <c:axPos val="l"/>
        <c:majorTickMark val="out"/>
        <c:minorTickMark val="none"/>
        <c:tickLblPos val="nextTo"/>
        <c:crossAx val="2124892120"/>
        <c:crosses val="autoZero"/>
        <c:auto val="1"/>
        <c:lblAlgn val="ctr"/>
        <c:lblOffset val="100"/>
        <c:noMultiLvlLbl val="0"/>
      </c:catAx>
    </c:plotArea>
    <c:legend>
      <c:legendPos val="r"/>
      <c:layout>
        <c:manualLayout>
          <c:xMode val="edge"/>
          <c:yMode val="edge"/>
          <c:x val="0.444091215216803"/>
          <c:y val="0.287857449909307"/>
          <c:w val="0.413622613720048"/>
          <c:h val="0.131342357172065"/>
        </c:manualLayout>
      </c:layout>
      <c:overlay val="1"/>
      <c:txPr>
        <a:bodyPr/>
        <a:lstStyle/>
        <a:p>
          <a:pPr>
            <a:defRPr sz="1600" b="1"/>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0E586-6DCD-4BCF-8C1A-BD0EA1D5E9C2}"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CA"/>
        </a:p>
      </dgm:t>
    </dgm:pt>
    <dgm:pt modelId="{909F98D0-F993-436F-8FAE-0612A42C5330}">
      <dgm:prSet phldrT="[Text]"/>
      <dgm:spPr/>
      <dgm:t>
        <a:bodyPr/>
        <a:lstStyle/>
        <a:p>
          <a:r>
            <a:rPr lang="en-CA" dirty="0" smtClean="0"/>
            <a:t>Factors</a:t>
          </a:r>
          <a:endParaRPr lang="en-CA" dirty="0"/>
        </a:p>
      </dgm:t>
    </dgm:pt>
    <dgm:pt modelId="{9E82E027-8022-421F-82B3-3CC5A7B7AC61}" type="parTrans" cxnId="{AF7F1953-6512-47E6-9371-725547E7D667}">
      <dgm:prSet/>
      <dgm:spPr/>
      <dgm:t>
        <a:bodyPr/>
        <a:lstStyle/>
        <a:p>
          <a:endParaRPr lang="en-CA"/>
        </a:p>
      </dgm:t>
    </dgm:pt>
    <dgm:pt modelId="{7C914DF2-6268-4CFB-AF46-C8B4407B8D5D}" type="sibTrans" cxnId="{AF7F1953-6512-47E6-9371-725547E7D667}">
      <dgm:prSet/>
      <dgm:spPr/>
      <dgm:t>
        <a:bodyPr/>
        <a:lstStyle/>
        <a:p>
          <a:endParaRPr lang="en-CA"/>
        </a:p>
      </dgm:t>
    </dgm:pt>
    <dgm:pt modelId="{0169D7FC-58DE-4427-BC19-4A59C89AC0E3}">
      <dgm:prSet phldrT="[Text]"/>
      <dgm:spPr/>
      <dgm:t>
        <a:bodyPr/>
        <a:lstStyle/>
        <a:p>
          <a:r>
            <a:rPr lang="en-CA" dirty="0" smtClean="0"/>
            <a:t>Individual </a:t>
          </a:r>
          <a:endParaRPr lang="en-CA" dirty="0"/>
        </a:p>
      </dgm:t>
    </dgm:pt>
    <dgm:pt modelId="{1A7D6B01-25E9-49EA-B399-451DA817D472}" type="parTrans" cxnId="{4198C705-3F2B-44C2-9C3C-AC35473396B7}">
      <dgm:prSet/>
      <dgm:spPr/>
      <dgm:t>
        <a:bodyPr/>
        <a:lstStyle/>
        <a:p>
          <a:endParaRPr lang="en-CA"/>
        </a:p>
      </dgm:t>
    </dgm:pt>
    <dgm:pt modelId="{21D49B3C-B211-4ABC-A061-86850B3B0A96}" type="sibTrans" cxnId="{4198C705-3F2B-44C2-9C3C-AC35473396B7}">
      <dgm:prSet/>
      <dgm:spPr/>
      <dgm:t>
        <a:bodyPr/>
        <a:lstStyle/>
        <a:p>
          <a:endParaRPr lang="en-CA"/>
        </a:p>
      </dgm:t>
    </dgm:pt>
    <dgm:pt modelId="{5B519DAC-4247-4ACA-9136-E47A3EB747B5}">
      <dgm:prSet phldrT="[Text]"/>
      <dgm:spPr/>
      <dgm:t>
        <a:bodyPr/>
        <a:lstStyle/>
        <a:p>
          <a:r>
            <a:rPr lang="en-CA" dirty="0" smtClean="0"/>
            <a:t>How Substance is Taken</a:t>
          </a:r>
          <a:endParaRPr lang="en-CA" dirty="0"/>
        </a:p>
      </dgm:t>
    </dgm:pt>
    <dgm:pt modelId="{5B79F28B-A43E-4B23-AD02-8CC75C244CE8}" type="parTrans" cxnId="{E43918A7-8E21-420A-A443-5873D00D2611}">
      <dgm:prSet/>
      <dgm:spPr/>
      <dgm:t>
        <a:bodyPr/>
        <a:lstStyle/>
        <a:p>
          <a:endParaRPr lang="en-CA"/>
        </a:p>
      </dgm:t>
    </dgm:pt>
    <dgm:pt modelId="{BEBB0425-FC7F-4388-8F74-B926BF7225FF}" type="sibTrans" cxnId="{E43918A7-8E21-420A-A443-5873D00D2611}">
      <dgm:prSet/>
      <dgm:spPr/>
      <dgm:t>
        <a:bodyPr/>
        <a:lstStyle/>
        <a:p>
          <a:endParaRPr lang="en-CA"/>
        </a:p>
      </dgm:t>
    </dgm:pt>
    <dgm:pt modelId="{7479199F-699B-47A6-BBF8-45F4C7DDF2D8}">
      <dgm:prSet phldrT="[Text]"/>
      <dgm:spPr/>
      <dgm:t>
        <a:bodyPr/>
        <a:lstStyle/>
        <a:p>
          <a:r>
            <a:rPr lang="en-CA" dirty="0" smtClean="0"/>
            <a:t>Overdose Risk</a:t>
          </a:r>
          <a:endParaRPr lang="en-CA" dirty="0"/>
        </a:p>
      </dgm:t>
    </dgm:pt>
    <dgm:pt modelId="{F7D22D32-04FC-41A4-8C21-DDB05A0AA986}" type="parTrans" cxnId="{0E1EA3A0-7060-4AE5-81D0-679BD5B7EC8A}">
      <dgm:prSet/>
      <dgm:spPr/>
      <dgm:t>
        <a:bodyPr/>
        <a:lstStyle/>
        <a:p>
          <a:endParaRPr lang="en-CA"/>
        </a:p>
      </dgm:t>
    </dgm:pt>
    <dgm:pt modelId="{CB3E17D6-F87E-4BE1-85AA-6B39DF6FD536}" type="sibTrans" cxnId="{0E1EA3A0-7060-4AE5-81D0-679BD5B7EC8A}">
      <dgm:prSet/>
      <dgm:spPr/>
      <dgm:t>
        <a:bodyPr/>
        <a:lstStyle/>
        <a:p>
          <a:endParaRPr lang="en-CA"/>
        </a:p>
      </dgm:t>
    </dgm:pt>
    <dgm:pt modelId="{247B367D-7293-46E7-924E-F3FD328F1AB3}">
      <dgm:prSet phldrT="[Text]"/>
      <dgm:spPr/>
      <dgm:t>
        <a:bodyPr/>
        <a:lstStyle/>
        <a:p>
          <a:r>
            <a:rPr lang="en-CA" dirty="0" smtClean="0"/>
            <a:t>Overdose?</a:t>
          </a:r>
          <a:endParaRPr lang="en-CA" dirty="0"/>
        </a:p>
      </dgm:t>
    </dgm:pt>
    <dgm:pt modelId="{4544BF50-F879-4CA6-95FE-FD297297ED8E}" type="parTrans" cxnId="{0DAAB3BF-CAF9-43A7-8B40-FC846E174C96}">
      <dgm:prSet/>
      <dgm:spPr/>
      <dgm:t>
        <a:bodyPr/>
        <a:lstStyle/>
        <a:p>
          <a:endParaRPr lang="en-CA"/>
        </a:p>
      </dgm:t>
    </dgm:pt>
    <dgm:pt modelId="{E490DC49-DF21-4101-8FB1-A3845528652B}" type="sibTrans" cxnId="{0DAAB3BF-CAF9-43A7-8B40-FC846E174C96}">
      <dgm:prSet/>
      <dgm:spPr/>
      <dgm:t>
        <a:bodyPr/>
        <a:lstStyle/>
        <a:p>
          <a:endParaRPr lang="en-CA"/>
        </a:p>
      </dgm:t>
    </dgm:pt>
    <dgm:pt modelId="{FC8ECAA0-A344-4BC4-B127-8B6AB849F9A6}">
      <dgm:prSet phldrT="[Text]"/>
      <dgm:spPr/>
      <dgm:t>
        <a:bodyPr/>
        <a:lstStyle/>
        <a:p>
          <a:r>
            <a:rPr lang="en-CA" dirty="0" smtClean="0"/>
            <a:t>Substance(s)</a:t>
          </a:r>
          <a:endParaRPr lang="en-CA" dirty="0"/>
        </a:p>
      </dgm:t>
    </dgm:pt>
    <dgm:pt modelId="{75020926-3D19-4D23-9D13-AF0A4A8777D0}" type="parTrans" cxnId="{9D7D72DF-F744-471F-B763-B91EA773FB5D}">
      <dgm:prSet/>
      <dgm:spPr/>
      <dgm:t>
        <a:bodyPr/>
        <a:lstStyle/>
        <a:p>
          <a:endParaRPr lang="en-CA"/>
        </a:p>
      </dgm:t>
    </dgm:pt>
    <dgm:pt modelId="{2B7E33DC-99B3-4DC2-9724-C4B6A5634874}" type="sibTrans" cxnId="{9D7D72DF-F744-471F-B763-B91EA773FB5D}">
      <dgm:prSet/>
      <dgm:spPr/>
      <dgm:t>
        <a:bodyPr/>
        <a:lstStyle/>
        <a:p>
          <a:endParaRPr lang="en-CA"/>
        </a:p>
      </dgm:t>
    </dgm:pt>
    <dgm:pt modelId="{DBA7B1A5-9412-4C05-B514-88F9204E1744}" type="pres">
      <dgm:prSet presAssocID="{5910E586-6DCD-4BCF-8C1A-BD0EA1D5E9C2}" presName="outerComposite" presStyleCnt="0">
        <dgm:presLayoutVars>
          <dgm:chMax val="2"/>
          <dgm:animLvl val="lvl"/>
          <dgm:resizeHandles val="exact"/>
        </dgm:presLayoutVars>
      </dgm:prSet>
      <dgm:spPr/>
      <dgm:t>
        <a:bodyPr/>
        <a:lstStyle/>
        <a:p>
          <a:endParaRPr lang="en-CA"/>
        </a:p>
      </dgm:t>
    </dgm:pt>
    <dgm:pt modelId="{3146CA11-7660-44E1-8D05-2981DDAD3DF5}" type="pres">
      <dgm:prSet presAssocID="{5910E586-6DCD-4BCF-8C1A-BD0EA1D5E9C2}" presName="dummyMaxCanvas" presStyleCnt="0"/>
      <dgm:spPr/>
    </dgm:pt>
    <dgm:pt modelId="{1B3F3123-F2A7-4633-85F3-38A58F5E5D83}" type="pres">
      <dgm:prSet presAssocID="{5910E586-6DCD-4BCF-8C1A-BD0EA1D5E9C2}" presName="parentComposite" presStyleCnt="0"/>
      <dgm:spPr/>
    </dgm:pt>
    <dgm:pt modelId="{C2CCC658-008E-4FFD-BDFA-4080307EBC8F}" type="pres">
      <dgm:prSet presAssocID="{5910E586-6DCD-4BCF-8C1A-BD0EA1D5E9C2}" presName="parent1" presStyleLbl="alignAccFollowNode1" presStyleIdx="0" presStyleCnt="4">
        <dgm:presLayoutVars>
          <dgm:chMax val="4"/>
        </dgm:presLayoutVars>
      </dgm:prSet>
      <dgm:spPr/>
      <dgm:t>
        <a:bodyPr/>
        <a:lstStyle/>
        <a:p>
          <a:endParaRPr lang="en-CA"/>
        </a:p>
      </dgm:t>
    </dgm:pt>
    <dgm:pt modelId="{E5199E00-E03C-4D3C-BF55-357CC2B1634B}" type="pres">
      <dgm:prSet presAssocID="{5910E586-6DCD-4BCF-8C1A-BD0EA1D5E9C2}" presName="parent2" presStyleLbl="alignAccFollowNode1" presStyleIdx="1" presStyleCnt="4">
        <dgm:presLayoutVars>
          <dgm:chMax val="4"/>
        </dgm:presLayoutVars>
      </dgm:prSet>
      <dgm:spPr/>
      <dgm:t>
        <a:bodyPr/>
        <a:lstStyle/>
        <a:p>
          <a:endParaRPr lang="en-CA"/>
        </a:p>
      </dgm:t>
    </dgm:pt>
    <dgm:pt modelId="{600966EA-49FC-48B8-8BC6-6222FC376E40}" type="pres">
      <dgm:prSet presAssocID="{5910E586-6DCD-4BCF-8C1A-BD0EA1D5E9C2}" presName="childrenComposite" presStyleCnt="0"/>
      <dgm:spPr/>
    </dgm:pt>
    <dgm:pt modelId="{7D24BBCA-9343-4FF2-AFC7-0FACB058EB4E}" type="pres">
      <dgm:prSet presAssocID="{5910E586-6DCD-4BCF-8C1A-BD0EA1D5E9C2}" presName="dummyMaxCanvas_ChildArea" presStyleCnt="0"/>
      <dgm:spPr/>
    </dgm:pt>
    <dgm:pt modelId="{6C3A4DD0-04FB-46DA-A1A9-D7CCB3A1B1F3}" type="pres">
      <dgm:prSet presAssocID="{5910E586-6DCD-4BCF-8C1A-BD0EA1D5E9C2}" presName="fulcrum" presStyleLbl="alignAccFollowNode1" presStyleIdx="2" presStyleCnt="4"/>
      <dgm:spPr/>
    </dgm:pt>
    <dgm:pt modelId="{29371CB9-C1FA-4C44-933E-3086A54A16AA}" type="pres">
      <dgm:prSet presAssocID="{5910E586-6DCD-4BCF-8C1A-BD0EA1D5E9C2}" presName="balance_31" presStyleLbl="alignAccFollowNode1" presStyleIdx="3" presStyleCnt="4">
        <dgm:presLayoutVars>
          <dgm:bulletEnabled val="1"/>
        </dgm:presLayoutVars>
      </dgm:prSet>
      <dgm:spPr/>
    </dgm:pt>
    <dgm:pt modelId="{5FB98BFD-96B2-4749-80C7-537108F7E347}" type="pres">
      <dgm:prSet presAssocID="{5910E586-6DCD-4BCF-8C1A-BD0EA1D5E9C2}" presName="left_31_1" presStyleLbl="node1" presStyleIdx="0" presStyleCnt="4">
        <dgm:presLayoutVars>
          <dgm:bulletEnabled val="1"/>
        </dgm:presLayoutVars>
      </dgm:prSet>
      <dgm:spPr/>
      <dgm:t>
        <a:bodyPr/>
        <a:lstStyle/>
        <a:p>
          <a:endParaRPr lang="en-CA"/>
        </a:p>
      </dgm:t>
    </dgm:pt>
    <dgm:pt modelId="{68A37E48-E56C-4A1A-B010-05B32D944828}" type="pres">
      <dgm:prSet presAssocID="{5910E586-6DCD-4BCF-8C1A-BD0EA1D5E9C2}" presName="left_31_2" presStyleLbl="node1" presStyleIdx="1" presStyleCnt="4">
        <dgm:presLayoutVars>
          <dgm:bulletEnabled val="1"/>
        </dgm:presLayoutVars>
      </dgm:prSet>
      <dgm:spPr/>
      <dgm:t>
        <a:bodyPr/>
        <a:lstStyle/>
        <a:p>
          <a:endParaRPr lang="en-CA"/>
        </a:p>
      </dgm:t>
    </dgm:pt>
    <dgm:pt modelId="{3B5B2649-E152-4961-B181-9D7197E04574}" type="pres">
      <dgm:prSet presAssocID="{5910E586-6DCD-4BCF-8C1A-BD0EA1D5E9C2}" presName="left_31_3" presStyleLbl="node1" presStyleIdx="2" presStyleCnt="4">
        <dgm:presLayoutVars>
          <dgm:bulletEnabled val="1"/>
        </dgm:presLayoutVars>
      </dgm:prSet>
      <dgm:spPr/>
      <dgm:t>
        <a:bodyPr/>
        <a:lstStyle/>
        <a:p>
          <a:endParaRPr lang="en-CA"/>
        </a:p>
      </dgm:t>
    </dgm:pt>
    <dgm:pt modelId="{CBF8840D-A318-4CBE-9F53-6970BC1C9AB7}" type="pres">
      <dgm:prSet presAssocID="{5910E586-6DCD-4BCF-8C1A-BD0EA1D5E9C2}" presName="right_31_1" presStyleLbl="node1" presStyleIdx="3" presStyleCnt="4">
        <dgm:presLayoutVars>
          <dgm:bulletEnabled val="1"/>
        </dgm:presLayoutVars>
      </dgm:prSet>
      <dgm:spPr/>
      <dgm:t>
        <a:bodyPr/>
        <a:lstStyle/>
        <a:p>
          <a:endParaRPr lang="en-CA"/>
        </a:p>
      </dgm:t>
    </dgm:pt>
  </dgm:ptLst>
  <dgm:cxnLst>
    <dgm:cxn modelId="{E43918A7-8E21-420A-A443-5873D00D2611}" srcId="{909F98D0-F993-436F-8FAE-0612A42C5330}" destId="{5B519DAC-4247-4ACA-9136-E47A3EB747B5}" srcOrd="1" destOrd="0" parTransId="{5B79F28B-A43E-4B23-AD02-8CC75C244CE8}" sibTransId="{BEBB0425-FC7F-4388-8F74-B926BF7225FF}"/>
    <dgm:cxn modelId="{22596CA6-6BAD-4B10-B741-BFCD6B15430C}" type="presOf" srcId="{247B367D-7293-46E7-924E-F3FD328F1AB3}" destId="{CBF8840D-A318-4CBE-9F53-6970BC1C9AB7}" srcOrd="0" destOrd="0" presId="urn:microsoft.com/office/officeart/2005/8/layout/balance1"/>
    <dgm:cxn modelId="{0DAAB3BF-CAF9-43A7-8B40-FC846E174C96}" srcId="{7479199F-699B-47A6-BBF8-45F4C7DDF2D8}" destId="{247B367D-7293-46E7-924E-F3FD328F1AB3}" srcOrd="0" destOrd="0" parTransId="{4544BF50-F879-4CA6-95FE-FD297297ED8E}" sibTransId="{E490DC49-DF21-4101-8FB1-A3845528652B}"/>
    <dgm:cxn modelId="{C39520DC-BF8A-4951-A850-6DC2E931F2F0}" type="presOf" srcId="{FC8ECAA0-A344-4BC4-B127-8B6AB849F9A6}" destId="{3B5B2649-E152-4961-B181-9D7197E04574}" srcOrd="0" destOrd="0" presId="urn:microsoft.com/office/officeart/2005/8/layout/balance1"/>
    <dgm:cxn modelId="{D73D979F-D182-4221-8061-62CB7D95660F}" type="presOf" srcId="{7479199F-699B-47A6-BBF8-45F4C7DDF2D8}" destId="{E5199E00-E03C-4D3C-BF55-357CC2B1634B}" srcOrd="0" destOrd="0" presId="urn:microsoft.com/office/officeart/2005/8/layout/balance1"/>
    <dgm:cxn modelId="{AF7F1953-6512-47E6-9371-725547E7D667}" srcId="{5910E586-6DCD-4BCF-8C1A-BD0EA1D5E9C2}" destId="{909F98D0-F993-436F-8FAE-0612A42C5330}" srcOrd="0" destOrd="0" parTransId="{9E82E027-8022-421F-82B3-3CC5A7B7AC61}" sibTransId="{7C914DF2-6268-4CFB-AF46-C8B4407B8D5D}"/>
    <dgm:cxn modelId="{9D7D72DF-F744-471F-B763-B91EA773FB5D}" srcId="{909F98D0-F993-436F-8FAE-0612A42C5330}" destId="{FC8ECAA0-A344-4BC4-B127-8B6AB849F9A6}" srcOrd="2" destOrd="0" parTransId="{75020926-3D19-4D23-9D13-AF0A4A8777D0}" sibTransId="{2B7E33DC-99B3-4DC2-9724-C4B6A5634874}"/>
    <dgm:cxn modelId="{A99622B8-D492-47F9-A81E-244404735CBA}" type="presOf" srcId="{5B519DAC-4247-4ACA-9136-E47A3EB747B5}" destId="{68A37E48-E56C-4A1A-B010-05B32D944828}" srcOrd="0" destOrd="0" presId="urn:microsoft.com/office/officeart/2005/8/layout/balance1"/>
    <dgm:cxn modelId="{B02F31FA-CD94-4C56-B545-FE23EF96AF6F}" type="presOf" srcId="{909F98D0-F993-436F-8FAE-0612A42C5330}" destId="{C2CCC658-008E-4FFD-BDFA-4080307EBC8F}" srcOrd="0" destOrd="0" presId="urn:microsoft.com/office/officeart/2005/8/layout/balance1"/>
    <dgm:cxn modelId="{4198C705-3F2B-44C2-9C3C-AC35473396B7}" srcId="{909F98D0-F993-436F-8FAE-0612A42C5330}" destId="{0169D7FC-58DE-4427-BC19-4A59C89AC0E3}" srcOrd="0" destOrd="0" parTransId="{1A7D6B01-25E9-49EA-B399-451DA817D472}" sibTransId="{21D49B3C-B211-4ABC-A061-86850B3B0A96}"/>
    <dgm:cxn modelId="{2B697D5F-0460-44F6-A27E-89791D10384B}" type="presOf" srcId="{0169D7FC-58DE-4427-BC19-4A59C89AC0E3}" destId="{5FB98BFD-96B2-4749-80C7-537108F7E347}" srcOrd="0" destOrd="0" presId="urn:microsoft.com/office/officeart/2005/8/layout/balance1"/>
    <dgm:cxn modelId="{0E1EA3A0-7060-4AE5-81D0-679BD5B7EC8A}" srcId="{5910E586-6DCD-4BCF-8C1A-BD0EA1D5E9C2}" destId="{7479199F-699B-47A6-BBF8-45F4C7DDF2D8}" srcOrd="1" destOrd="0" parTransId="{F7D22D32-04FC-41A4-8C21-DDB05A0AA986}" sibTransId="{CB3E17D6-F87E-4BE1-85AA-6B39DF6FD536}"/>
    <dgm:cxn modelId="{D5145F41-A49E-4E37-B880-89A06D5840CA}" type="presOf" srcId="{5910E586-6DCD-4BCF-8C1A-BD0EA1D5E9C2}" destId="{DBA7B1A5-9412-4C05-B514-88F9204E1744}" srcOrd="0" destOrd="0" presId="urn:microsoft.com/office/officeart/2005/8/layout/balance1"/>
    <dgm:cxn modelId="{613F17E6-D6AB-42FB-B813-2E365480DBE8}" type="presParOf" srcId="{DBA7B1A5-9412-4C05-B514-88F9204E1744}" destId="{3146CA11-7660-44E1-8D05-2981DDAD3DF5}" srcOrd="0" destOrd="0" presId="urn:microsoft.com/office/officeart/2005/8/layout/balance1"/>
    <dgm:cxn modelId="{C1126869-F824-4A68-A525-0870BEDDE035}" type="presParOf" srcId="{DBA7B1A5-9412-4C05-B514-88F9204E1744}" destId="{1B3F3123-F2A7-4633-85F3-38A58F5E5D83}" srcOrd="1" destOrd="0" presId="urn:microsoft.com/office/officeart/2005/8/layout/balance1"/>
    <dgm:cxn modelId="{82DFFA48-AA86-47D4-845F-4B3BD59972EE}" type="presParOf" srcId="{1B3F3123-F2A7-4633-85F3-38A58F5E5D83}" destId="{C2CCC658-008E-4FFD-BDFA-4080307EBC8F}" srcOrd="0" destOrd="0" presId="urn:microsoft.com/office/officeart/2005/8/layout/balance1"/>
    <dgm:cxn modelId="{9A43B8F2-15B7-43B6-9524-4474CAEEAEDE}" type="presParOf" srcId="{1B3F3123-F2A7-4633-85F3-38A58F5E5D83}" destId="{E5199E00-E03C-4D3C-BF55-357CC2B1634B}" srcOrd="1" destOrd="0" presId="urn:microsoft.com/office/officeart/2005/8/layout/balance1"/>
    <dgm:cxn modelId="{C7AA5705-4806-43CE-A34F-2B51A1A0DF1E}" type="presParOf" srcId="{DBA7B1A5-9412-4C05-B514-88F9204E1744}" destId="{600966EA-49FC-48B8-8BC6-6222FC376E40}" srcOrd="2" destOrd="0" presId="urn:microsoft.com/office/officeart/2005/8/layout/balance1"/>
    <dgm:cxn modelId="{07DCF544-D026-49F8-B937-93FFC182F5A9}" type="presParOf" srcId="{600966EA-49FC-48B8-8BC6-6222FC376E40}" destId="{7D24BBCA-9343-4FF2-AFC7-0FACB058EB4E}" srcOrd="0" destOrd="0" presId="urn:microsoft.com/office/officeart/2005/8/layout/balance1"/>
    <dgm:cxn modelId="{DC492D40-C12B-4272-A756-7407413FD47E}" type="presParOf" srcId="{600966EA-49FC-48B8-8BC6-6222FC376E40}" destId="{6C3A4DD0-04FB-46DA-A1A9-D7CCB3A1B1F3}" srcOrd="1" destOrd="0" presId="urn:microsoft.com/office/officeart/2005/8/layout/balance1"/>
    <dgm:cxn modelId="{31FCAEBA-F1B0-4A38-B372-A16DCD14F698}" type="presParOf" srcId="{600966EA-49FC-48B8-8BC6-6222FC376E40}" destId="{29371CB9-C1FA-4C44-933E-3086A54A16AA}" srcOrd="2" destOrd="0" presId="urn:microsoft.com/office/officeart/2005/8/layout/balance1"/>
    <dgm:cxn modelId="{8473CA6E-48D9-437D-94B0-FD814B3AC5AB}" type="presParOf" srcId="{600966EA-49FC-48B8-8BC6-6222FC376E40}" destId="{5FB98BFD-96B2-4749-80C7-537108F7E347}" srcOrd="3" destOrd="0" presId="urn:microsoft.com/office/officeart/2005/8/layout/balance1"/>
    <dgm:cxn modelId="{0A37BEE5-B7CA-428B-9A53-1C3F95B5E7BD}" type="presParOf" srcId="{600966EA-49FC-48B8-8BC6-6222FC376E40}" destId="{68A37E48-E56C-4A1A-B010-05B32D944828}" srcOrd="4" destOrd="0" presId="urn:microsoft.com/office/officeart/2005/8/layout/balance1"/>
    <dgm:cxn modelId="{0FB5D6E0-C1C7-4B05-B05A-B46CAECE41CD}" type="presParOf" srcId="{600966EA-49FC-48B8-8BC6-6222FC376E40}" destId="{3B5B2649-E152-4961-B181-9D7197E04574}" srcOrd="5" destOrd="0" presId="urn:microsoft.com/office/officeart/2005/8/layout/balance1"/>
    <dgm:cxn modelId="{4DE2C4AB-54EE-4A56-803D-1FCFF2C31057}" type="presParOf" srcId="{600966EA-49FC-48B8-8BC6-6222FC376E40}" destId="{CBF8840D-A318-4CBE-9F53-6970BC1C9AB7}"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CC658-008E-4FFD-BDFA-4080307EBC8F}">
      <dsp:nvSpPr>
        <dsp:cNvPr id="0" name=""/>
        <dsp:cNvSpPr/>
      </dsp:nvSpPr>
      <dsp:spPr>
        <a:xfrm>
          <a:off x="1004102" y="0"/>
          <a:ext cx="1633141" cy="9073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2400" kern="1200" dirty="0" smtClean="0"/>
            <a:t>Factors</a:t>
          </a:r>
          <a:endParaRPr lang="en-CA" sz="2400" kern="1200" dirty="0"/>
        </a:p>
      </dsp:txBody>
      <dsp:txXfrm>
        <a:off x="1030676" y="26574"/>
        <a:ext cx="1579993" cy="854152"/>
      </dsp:txXfrm>
    </dsp:sp>
    <dsp:sp modelId="{E5199E00-E03C-4D3C-BF55-357CC2B1634B}">
      <dsp:nvSpPr>
        <dsp:cNvPr id="0" name=""/>
        <dsp:cNvSpPr/>
      </dsp:nvSpPr>
      <dsp:spPr>
        <a:xfrm>
          <a:off x="3363084" y="0"/>
          <a:ext cx="1633141" cy="9073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2400" kern="1200" dirty="0" smtClean="0"/>
            <a:t>Overdose Risk</a:t>
          </a:r>
          <a:endParaRPr lang="en-CA" sz="2400" kern="1200" dirty="0"/>
        </a:p>
      </dsp:txBody>
      <dsp:txXfrm>
        <a:off x="3389658" y="26574"/>
        <a:ext cx="1579993" cy="854152"/>
      </dsp:txXfrm>
    </dsp:sp>
    <dsp:sp modelId="{6C3A4DD0-04FB-46DA-A1A9-D7CCB3A1B1F3}">
      <dsp:nvSpPr>
        <dsp:cNvPr id="0" name=""/>
        <dsp:cNvSpPr/>
      </dsp:nvSpPr>
      <dsp:spPr>
        <a:xfrm>
          <a:off x="2659926" y="3856028"/>
          <a:ext cx="680475" cy="680475"/>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371CB9-C1FA-4C44-933E-3086A54A16AA}">
      <dsp:nvSpPr>
        <dsp:cNvPr id="0" name=""/>
        <dsp:cNvSpPr/>
      </dsp:nvSpPr>
      <dsp:spPr>
        <a:xfrm rot="21360000">
          <a:off x="958113" y="3564437"/>
          <a:ext cx="4084100" cy="28558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B98BFD-96B2-4749-80C7-537108F7E347}">
      <dsp:nvSpPr>
        <dsp:cNvPr id="0" name=""/>
        <dsp:cNvSpPr/>
      </dsp:nvSpPr>
      <dsp:spPr>
        <a:xfrm rot="21360000">
          <a:off x="960549" y="2850396"/>
          <a:ext cx="1629517" cy="7591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smtClean="0"/>
            <a:t>Individual </a:t>
          </a:r>
          <a:endParaRPr lang="en-CA" sz="1700" kern="1200" dirty="0"/>
        </a:p>
      </dsp:txBody>
      <dsp:txXfrm>
        <a:off x="997610" y="2887457"/>
        <a:ext cx="1555395" cy="685066"/>
      </dsp:txXfrm>
    </dsp:sp>
    <dsp:sp modelId="{68A37E48-E56C-4A1A-B010-05B32D944828}">
      <dsp:nvSpPr>
        <dsp:cNvPr id="0" name=""/>
        <dsp:cNvSpPr/>
      </dsp:nvSpPr>
      <dsp:spPr>
        <a:xfrm rot="21360000">
          <a:off x="901574" y="2033825"/>
          <a:ext cx="1629517" cy="7591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smtClean="0"/>
            <a:t>How Substance is Taken</a:t>
          </a:r>
          <a:endParaRPr lang="en-CA" sz="1700" kern="1200" dirty="0"/>
        </a:p>
      </dsp:txBody>
      <dsp:txXfrm>
        <a:off x="938635" y="2070886"/>
        <a:ext cx="1555395" cy="685066"/>
      </dsp:txXfrm>
    </dsp:sp>
    <dsp:sp modelId="{3B5B2649-E152-4961-B181-9D7197E04574}">
      <dsp:nvSpPr>
        <dsp:cNvPr id="0" name=""/>
        <dsp:cNvSpPr/>
      </dsp:nvSpPr>
      <dsp:spPr>
        <a:xfrm rot="21360000">
          <a:off x="842600" y="1235401"/>
          <a:ext cx="1629517" cy="7591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smtClean="0"/>
            <a:t>Substance(s)</a:t>
          </a:r>
          <a:endParaRPr lang="en-CA" sz="1700" kern="1200" dirty="0"/>
        </a:p>
      </dsp:txBody>
      <dsp:txXfrm>
        <a:off x="879661" y="1272462"/>
        <a:ext cx="1555395" cy="685066"/>
      </dsp:txXfrm>
    </dsp:sp>
    <dsp:sp modelId="{CBF8840D-A318-4CBE-9F53-6970BC1C9AB7}">
      <dsp:nvSpPr>
        <dsp:cNvPr id="0" name=""/>
        <dsp:cNvSpPr/>
      </dsp:nvSpPr>
      <dsp:spPr>
        <a:xfrm rot="21360000">
          <a:off x="3296848" y="2687082"/>
          <a:ext cx="1629517" cy="7591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CA" sz="1700" kern="1200" dirty="0" smtClean="0"/>
            <a:t>Overdose?</a:t>
          </a:r>
          <a:endParaRPr lang="en-CA" sz="1700" kern="1200" dirty="0"/>
        </a:p>
      </dsp:txBody>
      <dsp:txXfrm>
        <a:off x="3333909" y="2724143"/>
        <a:ext cx="1555395" cy="685066"/>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028378AB-B2CE-4444-8D0D-6985CAD4F91F}" type="datetimeFigureOut">
              <a:rPr lang="en-CA" smtClean="0"/>
              <a:t>16-12-14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352220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28378AB-B2CE-4444-8D0D-6985CAD4F91F}" type="datetimeFigureOut">
              <a:rPr lang="en-CA" smtClean="0"/>
              <a:t>16-12-14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878731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28378AB-B2CE-4444-8D0D-6985CAD4F91F}" type="datetimeFigureOut">
              <a:rPr lang="en-CA" smtClean="0"/>
              <a:t>16-12-14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72270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28378AB-B2CE-4444-8D0D-6985CAD4F91F}" type="datetimeFigureOut">
              <a:rPr lang="en-CA" smtClean="0"/>
              <a:t>16-12-14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28358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378AB-B2CE-4444-8D0D-6985CAD4F91F}" type="datetimeFigureOut">
              <a:rPr lang="en-CA" smtClean="0"/>
              <a:t>16-12-14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339841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028378AB-B2CE-4444-8D0D-6985CAD4F91F}" type="datetimeFigureOut">
              <a:rPr lang="en-CA" smtClean="0"/>
              <a:t>16-12-14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93771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028378AB-B2CE-4444-8D0D-6985CAD4F91F}" type="datetimeFigureOut">
              <a:rPr lang="en-CA" smtClean="0"/>
              <a:t>16-12-14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398404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28378AB-B2CE-4444-8D0D-6985CAD4F91F}" type="datetimeFigureOut">
              <a:rPr lang="en-CA" smtClean="0"/>
              <a:t>16-12-14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288971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378AB-B2CE-4444-8D0D-6985CAD4F91F}" type="datetimeFigureOut">
              <a:rPr lang="en-CA" smtClean="0"/>
              <a:t>16-12-14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3034680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378AB-B2CE-4444-8D0D-6985CAD4F91F}" type="datetimeFigureOut">
              <a:rPr lang="en-CA" smtClean="0"/>
              <a:t>16-12-14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333835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378AB-B2CE-4444-8D0D-6985CAD4F91F}" type="datetimeFigureOut">
              <a:rPr lang="en-CA" smtClean="0"/>
              <a:t>16-12-14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F30C90D-C2E7-4708-A5E1-2895804FEDAB}" type="slidenum">
              <a:rPr lang="en-CA" smtClean="0"/>
              <a:t>‹#›</a:t>
            </a:fld>
            <a:endParaRPr lang="en-CA"/>
          </a:p>
        </p:txBody>
      </p:sp>
    </p:spTree>
    <p:extLst>
      <p:ext uri="{BB962C8B-B14F-4D97-AF65-F5344CB8AC3E}">
        <p14:creationId xmlns:p14="http://schemas.microsoft.com/office/powerpoint/2010/main" val="16695888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378AB-B2CE-4444-8D0D-6985CAD4F91F}" type="datetimeFigureOut">
              <a:rPr lang="en-CA" smtClean="0"/>
              <a:t>16-12-14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0C90D-C2E7-4708-A5E1-2895804FEDAB}" type="slidenum">
              <a:rPr lang="en-CA" smtClean="0"/>
              <a:t>‹#›</a:t>
            </a:fld>
            <a:endParaRPr lang="en-CA"/>
          </a:p>
        </p:txBody>
      </p:sp>
    </p:spTree>
    <p:extLst>
      <p:ext uri="{BB962C8B-B14F-4D97-AF65-F5344CB8AC3E}">
        <p14:creationId xmlns:p14="http://schemas.microsoft.com/office/powerpoint/2010/main" val="2806308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23.png"/><Relationship Id="rId5" Type="http://schemas.openxmlformats.org/officeDocument/2006/relationships/image" Target="../media/image24.png"/><Relationship Id="rId6" Type="http://schemas.microsoft.com/office/2007/relationships/hdphoto" Target="../media/hdphoto8.wdp"/><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microsoft.com/office/2007/relationships/hdphoto" Target="../media/hdphoto9.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4" Type="http://schemas.microsoft.com/office/2007/relationships/hdphoto" Target="../media/hdphoto11.wdp"/><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microsoft.com/office/2007/relationships/hdphoto" Target="../media/hdphoto12.wdp"/><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png"/><Relationship Id="rId7" Type="http://schemas.microsoft.com/office/2007/relationships/hdphoto" Target="../media/hdphoto2.wdp"/><Relationship Id="rId8" Type="http://schemas.openxmlformats.org/officeDocument/2006/relationships/image" Target="../media/image7.png"/><Relationship Id="rId9"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microsoft.com/office/2007/relationships/hdphoto" Target="../media/hdphoto4.wdp"/><Relationship Id="rId8"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Overdose Prevention, Recognition and Response</a:t>
            </a:r>
            <a:endParaRPr lang="en-CA" dirty="0"/>
          </a:p>
        </p:txBody>
      </p:sp>
      <p:sp>
        <p:nvSpPr>
          <p:cNvPr id="3" name="Subtitle 2"/>
          <p:cNvSpPr>
            <a:spLocks noGrp="1"/>
          </p:cNvSpPr>
          <p:nvPr>
            <p:ph type="subTitle" idx="1"/>
          </p:nvPr>
        </p:nvSpPr>
        <p:spPr/>
        <p:txBody>
          <a:bodyPr/>
          <a:lstStyle/>
          <a:p>
            <a:endParaRPr lang="en-CA"/>
          </a:p>
        </p:txBody>
      </p:sp>
      <p:pic>
        <p:nvPicPr>
          <p:cNvPr id="4" name="Picture 2" descr="F:\TTH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1507" y="5780429"/>
            <a:ext cx="2442493" cy="107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579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752"/>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mtClean="0">
                <a:solidFill>
                  <a:schemeClr val="tx2"/>
                </a:solidFill>
              </a:rPr>
              <a:t>Be careful </a:t>
            </a:r>
            <a:br>
              <a:rPr lang="en-CA" smtClean="0">
                <a:solidFill>
                  <a:schemeClr val="tx2"/>
                </a:solidFill>
              </a:rPr>
            </a:br>
            <a:r>
              <a:rPr lang="en-CA" smtClean="0">
                <a:solidFill>
                  <a:schemeClr val="tx2"/>
                </a:solidFill>
              </a:rPr>
              <a:t>mixing substances</a:t>
            </a:r>
            <a:endParaRPr lang="en-CA" dirty="0">
              <a:solidFill>
                <a:schemeClr val="tx2"/>
              </a:solidFill>
            </a:endParaRPr>
          </a:p>
        </p:txBody>
      </p:sp>
      <p:sp>
        <p:nvSpPr>
          <p:cNvPr id="3" name="Content Placeholder 3"/>
          <p:cNvSpPr txBox="1">
            <a:spLocks/>
          </p:cNvSpPr>
          <p:nvPr/>
        </p:nvSpPr>
        <p:spPr>
          <a:xfrm>
            <a:off x="395536" y="1524000"/>
            <a:ext cx="8229600" cy="3816424"/>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en-US" sz="2800" dirty="0" smtClean="0"/>
              <a:t>Do not mix drugs (including prescribed medications) and alcohol. </a:t>
            </a:r>
          </a:p>
          <a:p>
            <a:pPr>
              <a:buFont typeface="Wingdings" panose="05000000000000000000" pitchFamily="2" charset="2"/>
              <a:buChar char="ü"/>
            </a:pPr>
            <a:r>
              <a:rPr lang="en-US" sz="2800" dirty="0" smtClean="0"/>
              <a:t>Be aware that prescribed medication can increase OD risk. </a:t>
            </a:r>
          </a:p>
          <a:p>
            <a:pPr>
              <a:buFont typeface="Wingdings" panose="05000000000000000000" pitchFamily="2" charset="2"/>
              <a:buChar char="ü"/>
            </a:pPr>
            <a:r>
              <a:rPr lang="en-US" sz="2800" dirty="0" smtClean="0"/>
              <a:t>If you do mix, use drugs </a:t>
            </a:r>
            <a:r>
              <a:rPr lang="en-US" sz="2800" u="sng" dirty="0" smtClean="0"/>
              <a:t>before</a:t>
            </a:r>
            <a:r>
              <a:rPr lang="en-US" sz="2800" dirty="0" smtClean="0"/>
              <a:t> alcohol</a:t>
            </a:r>
            <a:endParaRPr lang="en-US" sz="2800" dirty="0"/>
          </a:p>
        </p:txBody>
      </p:sp>
      <p:pic>
        <p:nvPicPr>
          <p:cNvPr id="4" name="Picture 2" descr="Image result for benz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64127"/>
            <a:ext cx="2133600" cy="17836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alcoh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74" t="4992" r="5588"/>
          <a:stretch/>
        </p:blipFill>
        <p:spPr bwMode="auto">
          <a:xfrm>
            <a:off x="5668846" y="4019257"/>
            <a:ext cx="2895600" cy="22473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prescription drugs"/>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 b="95300" l="10000" r="90000">
                        <a14:foregroundMark x1="22300" y1="35200" x2="22300" y2="35200"/>
                        <a14:foregroundMark x1="37500" y1="21500" x2="37500" y2="21500"/>
                        <a14:foregroundMark x1="32750" y1="23900" x2="32750" y2="23900"/>
                        <a14:foregroundMark x1="35400" y1="19200" x2="35400" y2="19200"/>
                        <a14:foregroundMark x1="32750" y1="19200" x2="32750" y2="19200"/>
                        <a14:foregroundMark x1="64300" y1="11400" x2="64300" y2="11400"/>
                        <a14:foregroundMark x1="62500" y1="10200" x2="62500" y2="10200"/>
                        <a14:foregroundMark x1="59500" y1="6100" x2="59500" y2="6100"/>
                        <a14:foregroundMark x1="47900" y1="40000" x2="47900" y2="40000"/>
                      </a14:backgroundRemoval>
                    </a14:imgEffect>
                  </a14:imgLayer>
                </a14:imgProps>
              </a:ext>
              <a:ext uri="{28A0092B-C50C-407E-A947-70E740481C1C}">
                <a14:useLocalDpi xmlns:a14="http://schemas.microsoft.com/office/drawing/2010/main" val="0"/>
              </a:ext>
            </a:extLst>
          </a:blip>
          <a:srcRect l="11905" r="13988"/>
          <a:stretch/>
        </p:blipFill>
        <p:spPr bwMode="auto">
          <a:xfrm>
            <a:off x="2488621" y="4273624"/>
            <a:ext cx="31623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080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6064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t>Strength and Content Varies</a:t>
            </a:r>
            <a:endParaRPr lang="en-US" sz="4000" dirty="0"/>
          </a:p>
        </p:txBody>
      </p:sp>
      <p:pic>
        <p:nvPicPr>
          <p:cNvPr id="3" name="Picture 2"/>
          <p:cNvPicPr>
            <a:picLocks noChangeAspect="1"/>
          </p:cNvPicPr>
          <p:nvPr/>
        </p:nvPicPr>
        <p:blipFill rotWithShape="1">
          <a:blip r:embed="rId2"/>
          <a:srcRect b="-681"/>
          <a:stretch/>
        </p:blipFill>
        <p:spPr>
          <a:xfrm>
            <a:off x="5436096" y="1478793"/>
            <a:ext cx="3208730" cy="2085095"/>
          </a:xfrm>
          <a:prstGeom prst="rect">
            <a:avLst/>
          </a:prstGeom>
        </p:spPr>
      </p:pic>
      <p:pic>
        <p:nvPicPr>
          <p:cNvPr id="4" name="Picture 3"/>
          <p:cNvPicPr>
            <a:picLocks noChangeAspect="1"/>
          </p:cNvPicPr>
          <p:nvPr/>
        </p:nvPicPr>
        <p:blipFill>
          <a:blip r:embed="rId3"/>
          <a:stretch>
            <a:fillRect/>
          </a:stretch>
        </p:blipFill>
        <p:spPr>
          <a:xfrm>
            <a:off x="683568" y="1475656"/>
            <a:ext cx="3664595" cy="2059838"/>
          </a:xfrm>
          <a:prstGeom prst="rect">
            <a:avLst/>
          </a:prstGeom>
        </p:spPr>
      </p:pic>
      <p:sp>
        <p:nvSpPr>
          <p:cNvPr id="5" name="TextBox 4"/>
          <p:cNvSpPr txBox="1"/>
          <p:nvPr/>
        </p:nvSpPr>
        <p:spPr>
          <a:xfrm>
            <a:off x="4644008" y="2248580"/>
            <a:ext cx="487283" cy="523220"/>
          </a:xfrm>
          <a:prstGeom prst="rect">
            <a:avLst/>
          </a:prstGeom>
          <a:noFill/>
        </p:spPr>
        <p:txBody>
          <a:bodyPr wrap="none" rtlCol="0">
            <a:spAutoFit/>
          </a:bodyPr>
          <a:lstStyle/>
          <a:p>
            <a:r>
              <a:rPr lang="en-US" sz="2800" dirty="0" err="1" smtClean="0"/>
              <a:t>vs</a:t>
            </a:r>
            <a:endParaRPr lang="en-US" sz="2800" dirty="0"/>
          </a:p>
        </p:txBody>
      </p:sp>
      <p:pic>
        <p:nvPicPr>
          <p:cNvPr id="6" name="Picture 5"/>
          <p:cNvPicPr>
            <a:picLocks noChangeAspect="1"/>
          </p:cNvPicPr>
          <p:nvPr/>
        </p:nvPicPr>
        <p:blipFill>
          <a:blip r:embed="rId4"/>
          <a:stretch>
            <a:fillRect/>
          </a:stretch>
        </p:blipFill>
        <p:spPr>
          <a:xfrm>
            <a:off x="683568" y="4339482"/>
            <a:ext cx="3456384" cy="1942048"/>
          </a:xfrm>
          <a:prstGeom prst="rect">
            <a:avLst/>
          </a:prstGeom>
        </p:spPr>
      </p:pic>
      <p:sp>
        <p:nvSpPr>
          <p:cNvPr id="7" name="Rectangle 6"/>
          <p:cNvSpPr/>
          <p:nvPr/>
        </p:nvSpPr>
        <p:spPr>
          <a:xfrm>
            <a:off x="4139952" y="4427984"/>
            <a:ext cx="4824535" cy="1569660"/>
          </a:xfrm>
          <a:prstGeom prst="rect">
            <a:avLst/>
          </a:prstGeom>
        </p:spPr>
        <p:txBody>
          <a:bodyPr wrap="square">
            <a:spAutoFit/>
          </a:bodyPr>
          <a:lstStyle/>
          <a:p>
            <a:pPr marL="457200" indent="-457200">
              <a:buFont typeface="Arial" panose="020B0604020202020204" pitchFamily="34" charset="0"/>
              <a:buChar char="•"/>
            </a:pPr>
            <a:r>
              <a:rPr lang="en-US" sz="3200" dirty="0" smtClean="0"/>
              <a:t>Unregulated drug market</a:t>
            </a:r>
          </a:p>
          <a:p>
            <a:pPr marL="457200" indent="-457200">
              <a:buFont typeface="Arial" panose="020B0604020202020204" pitchFamily="34" charset="0"/>
              <a:buChar char="•"/>
            </a:pPr>
            <a:r>
              <a:rPr lang="en-US" sz="3200" dirty="0" smtClean="0"/>
              <a:t>No quality control for illicitly obtained drugs</a:t>
            </a:r>
            <a:endParaRPr lang="en-CA" sz="3200" dirty="0"/>
          </a:p>
        </p:txBody>
      </p:sp>
    </p:spTree>
    <p:extLst>
      <p:ext uri="{BB962C8B-B14F-4D97-AF65-F5344CB8AC3E}">
        <p14:creationId xmlns:p14="http://schemas.microsoft.com/office/powerpoint/2010/main" val="1855442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fentanil.svg"/>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68344" y="1257285"/>
            <a:ext cx="1800000" cy="992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457200" y="19776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t>Strength and Content Varies</a:t>
            </a:r>
            <a:endParaRPr lang="en-US" sz="4000" dirty="0"/>
          </a:p>
        </p:txBody>
      </p:sp>
      <p:sp>
        <p:nvSpPr>
          <p:cNvPr id="3" name="Content Placeholder 3"/>
          <p:cNvSpPr txBox="1">
            <a:spLocks/>
          </p:cNvSpPr>
          <p:nvPr/>
        </p:nvSpPr>
        <p:spPr>
          <a:xfrm>
            <a:off x="457200" y="5301208"/>
            <a:ext cx="8229600" cy="1368152"/>
          </a:xfrm>
          <a:prstGeom prst="rect">
            <a:avLst/>
          </a:prstGeom>
          <a:ln w="9525" cap="flat" cmpd="sng" algn="ctr">
            <a:noFill/>
            <a:prstDash val="solid"/>
          </a:ln>
        </p:spPr>
        <p:style>
          <a:lnRef idx="2">
            <a:schemeClr val="dk1"/>
          </a:lnRef>
          <a:fillRef idx="1">
            <a:schemeClr val="lt1"/>
          </a:fillRef>
          <a:effectRef idx="0">
            <a:schemeClr val="dk1"/>
          </a:effectRef>
          <a:fontRef idx="minor">
            <a:schemeClr val="dk1"/>
          </a:fontRef>
        </p:style>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457200" indent="-457200"/>
            <a:r>
              <a:rPr lang="en-US" sz="2400" dirty="0" smtClean="0"/>
              <a:t>You cannot know for sure what you are purchasing if you use illicitly obtained substances</a:t>
            </a:r>
          </a:p>
          <a:p>
            <a:pPr marL="457200" indent="-457200"/>
            <a:r>
              <a:rPr lang="en-US" sz="2400" dirty="0" smtClean="0"/>
              <a:t>Small variations could be lethal if a toxic drug is present</a:t>
            </a:r>
            <a:endParaRPr lang="en-US" sz="2400"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332" y="2852936"/>
            <a:ext cx="4717336" cy="231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74000" y="3636000"/>
            <a:ext cx="864096" cy="184666"/>
          </a:xfrm>
          <a:prstGeom prst="rect">
            <a:avLst/>
          </a:prstGeom>
          <a:solidFill>
            <a:schemeClr val="bg1"/>
          </a:solidFill>
        </p:spPr>
        <p:txBody>
          <a:bodyPr wrap="square" lIns="0" tIns="0" rIns="0" bIns="0" rtlCol="0">
            <a:spAutoFit/>
          </a:bodyPr>
          <a:lstStyle/>
          <a:p>
            <a:r>
              <a:rPr lang="en-CA" sz="1200" dirty="0"/>
              <a:t>m</a:t>
            </a:r>
            <a:r>
              <a:rPr lang="en-CA" sz="1200" dirty="0" smtClean="0"/>
              <a:t>ore toxic</a:t>
            </a:r>
            <a:endParaRPr lang="en-CA" sz="1200" dirty="0"/>
          </a:p>
        </p:txBody>
      </p:sp>
      <p:pic>
        <p:nvPicPr>
          <p:cNvPr id="1030" name="Picture 6" descr="Fentanyl2DCSD.svg"/>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03648" y="1340767"/>
            <a:ext cx="1800000" cy="8254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03648" y="2348880"/>
            <a:ext cx="1800000" cy="276999"/>
          </a:xfrm>
          <a:prstGeom prst="rect">
            <a:avLst/>
          </a:prstGeom>
          <a:noFill/>
        </p:spPr>
        <p:txBody>
          <a:bodyPr wrap="square" rtlCol="0">
            <a:spAutoFit/>
          </a:bodyPr>
          <a:lstStyle/>
          <a:p>
            <a:pPr algn="ctr"/>
            <a:r>
              <a:rPr lang="en-CA" sz="1200" b="1" dirty="0" smtClean="0"/>
              <a:t>fentanyl</a:t>
            </a:r>
            <a:endParaRPr lang="en-CA" sz="1200" b="1" dirty="0"/>
          </a:p>
        </p:txBody>
      </p:sp>
      <p:sp>
        <p:nvSpPr>
          <p:cNvPr id="12" name="TextBox 11"/>
          <p:cNvSpPr txBox="1"/>
          <p:nvPr/>
        </p:nvSpPr>
        <p:spPr>
          <a:xfrm>
            <a:off x="5868344" y="2348880"/>
            <a:ext cx="1800000" cy="276999"/>
          </a:xfrm>
          <a:prstGeom prst="rect">
            <a:avLst/>
          </a:prstGeom>
          <a:noFill/>
        </p:spPr>
        <p:txBody>
          <a:bodyPr wrap="square" rtlCol="0">
            <a:spAutoFit/>
          </a:bodyPr>
          <a:lstStyle/>
          <a:p>
            <a:pPr algn="ctr"/>
            <a:r>
              <a:rPr lang="en-CA" sz="1200" b="1" dirty="0" err="1" smtClean="0"/>
              <a:t>carfentanil</a:t>
            </a:r>
            <a:endParaRPr lang="en-CA" sz="1200" b="1" dirty="0"/>
          </a:p>
        </p:txBody>
      </p:sp>
      <p:sp>
        <p:nvSpPr>
          <p:cNvPr id="9" name="Right Arrow 8"/>
          <p:cNvSpPr/>
          <p:nvPr/>
        </p:nvSpPr>
        <p:spPr>
          <a:xfrm>
            <a:off x="3599892" y="1398871"/>
            <a:ext cx="1944216" cy="713874"/>
          </a:xfrm>
          <a:prstGeom prst="rightArrow">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en-CA" sz="1200" dirty="0" smtClean="0"/>
              <a:t>100 x more toxic</a:t>
            </a:r>
            <a:endParaRPr lang="en-CA" sz="1200" dirty="0"/>
          </a:p>
        </p:txBody>
      </p:sp>
      <p:sp>
        <p:nvSpPr>
          <p:cNvPr id="14" name="TextBox 13"/>
          <p:cNvSpPr txBox="1"/>
          <p:nvPr/>
        </p:nvSpPr>
        <p:spPr>
          <a:xfrm>
            <a:off x="7020272" y="1063769"/>
            <a:ext cx="569640" cy="276999"/>
          </a:xfrm>
          <a:prstGeom prst="rect">
            <a:avLst/>
          </a:prstGeom>
          <a:noFill/>
        </p:spPr>
        <p:txBody>
          <a:bodyPr wrap="square" rtlCol="0">
            <a:spAutoFit/>
          </a:bodyPr>
          <a:lstStyle/>
          <a:p>
            <a:r>
              <a:rPr lang="en-CA" sz="1200" dirty="0" smtClean="0">
                <a:solidFill>
                  <a:schemeClr val="tx2"/>
                </a:solidFill>
              </a:rPr>
              <a:t>CH</a:t>
            </a:r>
            <a:r>
              <a:rPr lang="en-CA" sz="1200" baseline="-25000" dirty="0" smtClean="0">
                <a:solidFill>
                  <a:schemeClr val="tx2"/>
                </a:solidFill>
              </a:rPr>
              <a:t>3</a:t>
            </a:r>
            <a:endParaRPr lang="en-CA" sz="1200" baseline="-25000" dirty="0">
              <a:solidFill>
                <a:schemeClr val="tx2"/>
              </a:solidFill>
            </a:endParaRPr>
          </a:p>
        </p:txBody>
      </p:sp>
      <p:sp>
        <p:nvSpPr>
          <p:cNvPr id="13" name="Oval 12"/>
          <p:cNvSpPr/>
          <p:nvPr/>
        </p:nvSpPr>
        <p:spPr>
          <a:xfrm>
            <a:off x="6917670" y="1110839"/>
            <a:ext cx="576000" cy="576063"/>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1.</a:t>
            </a:r>
            <a:endParaRPr lang="en-CA" dirty="0"/>
          </a:p>
        </p:txBody>
      </p:sp>
    </p:spTree>
    <p:extLst>
      <p:ext uri="{BB962C8B-B14F-4D97-AF65-F5344CB8AC3E}">
        <p14:creationId xmlns:p14="http://schemas.microsoft.com/office/powerpoint/2010/main" val="10111596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69776"/>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solidFill>
                  <a:schemeClr val="tx2"/>
                </a:solidFill>
              </a:rPr>
              <a:t>Variable strength and content</a:t>
            </a:r>
            <a:endParaRPr lang="en-US" sz="4000" dirty="0">
              <a:solidFill>
                <a:schemeClr val="tx2"/>
              </a:solidFill>
            </a:endParaRPr>
          </a:p>
        </p:txBody>
      </p:sp>
      <p:sp>
        <p:nvSpPr>
          <p:cNvPr id="3" name="Content Placeholder 3"/>
          <p:cNvSpPr txBox="1">
            <a:spLocks/>
          </p:cNvSpPr>
          <p:nvPr/>
        </p:nvSpPr>
        <p:spPr>
          <a:xfrm>
            <a:off x="457200" y="1556792"/>
            <a:ext cx="8229600" cy="5040560"/>
          </a:xfrm>
          <a:prstGeom prst="rect">
            <a:avLst/>
          </a:prstGeom>
          <a:ln w="9525" cap="flat" cmpd="sng" algn="ctr">
            <a:noFill/>
            <a:prstDash val="solid"/>
          </a:ln>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a:buFont typeface="Wingdings" panose="05000000000000000000" pitchFamily="2" charset="2"/>
              <a:buChar char="ü"/>
            </a:pPr>
            <a:r>
              <a:rPr lang="en-US" sz="3600" smtClean="0"/>
              <a:t>Be aware that strength will vary. </a:t>
            </a:r>
          </a:p>
          <a:p>
            <a:pPr>
              <a:buFont typeface="Wingdings" panose="05000000000000000000" pitchFamily="2" charset="2"/>
              <a:buChar char="ü"/>
            </a:pPr>
            <a:r>
              <a:rPr lang="en-US" sz="3600" smtClean="0"/>
              <a:t>Especially true if there have been changes in supply, dealer or community</a:t>
            </a:r>
          </a:p>
          <a:p>
            <a:pPr>
              <a:buFont typeface="Wingdings" panose="05000000000000000000" pitchFamily="2" charset="2"/>
              <a:buChar char="ü"/>
            </a:pPr>
            <a:r>
              <a:rPr lang="en-US" sz="3600" smtClean="0"/>
              <a:t>Do testers to check strength.</a:t>
            </a:r>
            <a:endParaRPr lang="en-US" sz="3600" dirty="0"/>
          </a:p>
        </p:txBody>
      </p:sp>
    </p:spTree>
    <p:extLst>
      <p:ext uri="{BB962C8B-B14F-4D97-AF65-F5344CB8AC3E}">
        <p14:creationId xmlns:p14="http://schemas.microsoft.com/office/powerpoint/2010/main" val="23645964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9776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smtClean="0"/>
              <a:t>Using Alone: </a:t>
            </a:r>
            <a:br>
              <a:rPr lang="en-CA" sz="3600" smtClean="0"/>
            </a:br>
            <a:r>
              <a:rPr lang="en-CA" sz="3600" smtClean="0"/>
              <a:t>risk factor for fatal overdose</a:t>
            </a:r>
            <a:endParaRPr lang="en-CA" sz="3600" dirty="0"/>
          </a:p>
        </p:txBody>
      </p:sp>
      <p:sp>
        <p:nvSpPr>
          <p:cNvPr id="3" name="Content Placeholder 2"/>
          <p:cNvSpPr txBox="1">
            <a:spLocks/>
          </p:cNvSpPr>
          <p:nvPr/>
        </p:nvSpPr>
        <p:spPr>
          <a:xfrm>
            <a:off x="457200" y="1700808"/>
            <a:ext cx="8229600" cy="489654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If you use alone, no one can call for help or give naloxone if you overdose</a:t>
            </a:r>
          </a:p>
          <a:p>
            <a:r>
              <a:rPr lang="en-US" smtClean="0"/>
              <a:t>Why might people use alone?</a:t>
            </a:r>
          </a:p>
          <a:p>
            <a:pPr lvl="1"/>
            <a:r>
              <a:rPr lang="en-US" smtClean="0"/>
              <a:t>Stigma</a:t>
            </a:r>
          </a:p>
          <a:p>
            <a:pPr lvl="1"/>
            <a:r>
              <a:rPr lang="en-US" smtClean="0"/>
              <a:t>Fear</a:t>
            </a:r>
          </a:p>
          <a:p>
            <a:pPr lvl="1"/>
            <a:r>
              <a:rPr lang="en-US" smtClean="0"/>
              <a:t>Preference</a:t>
            </a:r>
            <a:endParaRPr lang="en-US" dirty="0"/>
          </a:p>
        </p:txBody>
      </p:sp>
      <p:pic>
        <p:nvPicPr>
          <p:cNvPr id="4" name="Picture 3"/>
          <p:cNvPicPr>
            <a:picLocks noChangeAspect="1"/>
          </p:cNvPicPr>
          <p:nvPr/>
        </p:nvPicPr>
        <p:blipFill>
          <a:blip r:embed="rId2"/>
          <a:stretch>
            <a:fillRect/>
          </a:stretch>
        </p:blipFill>
        <p:spPr>
          <a:xfrm>
            <a:off x="4211960" y="3410826"/>
            <a:ext cx="4392488" cy="2928325"/>
          </a:xfrm>
          <a:prstGeom prst="rect">
            <a:avLst/>
          </a:prstGeom>
        </p:spPr>
      </p:pic>
    </p:spTree>
    <p:extLst>
      <p:ext uri="{BB962C8B-B14F-4D97-AF65-F5344CB8AC3E}">
        <p14:creationId xmlns:p14="http://schemas.microsoft.com/office/powerpoint/2010/main" val="3727617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412776"/>
            <a:ext cx="8229600"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
              </a:spcBef>
              <a:buFont typeface="Wingdings" charset="2"/>
              <a:buChar char="ü"/>
            </a:pPr>
            <a:endParaRPr lang="en-US" sz="2800" dirty="0" smtClean="0"/>
          </a:p>
        </p:txBody>
      </p:sp>
      <p:sp>
        <p:nvSpPr>
          <p:cNvPr id="5" name="Title 1"/>
          <p:cNvSpPr txBox="1">
            <a:spLocks/>
          </p:cNvSpPr>
          <p:nvPr/>
        </p:nvSpPr>
        <p:spPr>
          <a:xfrm>
            <a:off x="457200" y="36004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smtClean="0">
                <a:solidFill>
                  <a:schemeClr val="tx2"/>
                </a:solidFill>
              </a:rPr>
              <a:t>Safety Tips</a:t>
            </a:r>
            <a:endParaRPr lang="en-CA" sz="3600" dirty="0">
              <a:solidFill>
                <a:schemeClr val="tx2"/>
              </a:solidFill>
            </a:endParaRPr>
          </a:p>
        </p:txBody>
      </p:sp>
      <p:sp>
        <p:nvSpPr>
          <p:cNvPr id="6" name="Content Placeholder 2"/>
          <p:cNvSpPr txBox="1">
            <a:spLocks/>
          </p:cNvSpPr>
          <p:nvPr/>
        </p:nvSpPr>
        <p:spPr>
          <a:xfrm>
            <a:off x="395536" y="1628800"/>
            <a:ext cx="8229600" cy="496855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300"/>
              </a:spcBef>
              <a:buFont typeface="Arial" panose="020B0604020202020204" pitchFamily="34" charset="0"/>
              <a:buNone/>
            </a:pPr>
            <a:r>
              <a:rPr lang="en-US" sz="2800" b="1" smtClean="0"/>
              <a:t>Plan ahead</a:t>
            </a:r>
          </a:p>
          <a:p>
            <a:pPr>
              <a:spcBef>
                <a:spcPts val="300"/>
              </a:spcBef>
              <a:buFont typeface="Wingdings" panose="05000000000000000000" pitchFamily="2" charset="2"/>
              <a:buChar char="ü"/>
            </a:pPr>
            <a:r>
              <a:rPr lang="en-US" sz="2800" smtClean="0"/>
              <a:t>Develop an OD plan before use</a:t>
            </a:r>
          </a:p>
          <a:p>
            <a:pPr marL="0" indent="0">
              <a:spcBef>
                <a:spcPts val="300"/>
              </a:spcBef>
              <a:buFont typeface="Arial" panose="020B0604020202020204" pitchFamily="34" charset="0"/>
              <a:buNone/>
            </a:pPr>
            <a:endParaRPr lang="en-US" sz="2800" smtClean="0"/>
          </a:p>
          <a:p>
            <a:pPr marL="0" indent="0">
              <a:spcBef>
                <a:spcPts val="300"/>
              </a:spcBef>
              <a:buFont typeface="Arial" panose="020B0604020202020204" pitchFamily="34" charset="0"/>
              <a:buNone/>
            </a:pPr>
            <a:r>
              <a:rPr lang="en-US" sz="2800" b="1" smtClean="0"/>
              <a:t>Don’t use alone</a:t>
            </a:r>
          </a:p>
          <a:p>
            <a:pPr>
              <a:spcBef>
                <a:spcPts val="300"/>
              </a:spcBef>
              <a:buFont typeface="Wingdings" charset="2"/>
              <a:buChar char="ü"/>
            </a:pPr>
            <a:r>
              <a:rPr lang="en-US" sz="2800" smtClean="0"/>
              <a:t>Fix with a friend (not at the same time)</a:t>
            </a:r>
          </a:p>
          <a:p>
            <a:pPr marL="0" indent="0">
              <a:spcBef>
                <a:spcPts val="300"/>
              </a:spcBef>
              <a:buFont typeface="Arial" panose="020B0604020202020204" pitchFamily="34" charset="0"/>
              <a:buNone/>
            </a:pPr>
            <a:endParaRPr lang="en-US" sz="2800" smtClean="0"/>
          </a:p>
          <a:p>
            <a:pPr marL="0" indent="0">
              <a:spcBef>
                <a:spcPts val="300"/>
              </a:spcBef>
              <a:buFont typeface="Arial" panose="020B0604020202020204" pitchFamily="34" charset="0"/>
              <a:buNone/>
            </a:pPr>
            <a:r>
              <a:rPr lang="en-US" sz="2800" b="1" smtClean="0"/>
              <a:t>If you use alone, it is safer to…</a:t>
            </a:r>
          </a:p>
          <a:p>
            <a:pPr>
              <a:spcBef>
                <a:spcPts val="300"/>
              </a:spcBef>
              <a:buFont typeface="Wingdings" charset="2"/>
              <a:buChar char="ü"/>
            </a:pPr>
            <a:r>
              <a:rPr lang="en-US" sz="2800" smtClean="0"/>
              <a:t>Leave the door unlocked or slightly ajar</a:t>
            </a:r>
          </a:p>
          <a:p>
            <a:pPr>
              <a:spcBef>
                <a:spcPts val="300"/>
              </a:spcBef>
              <a:buFont typeface="Wingdings" charset="2"/>
              <a:buChar char="ü"/>
            </a:pPr>
            <a:r>
              <a:rPr lang="en-US" sz="2800" smtClean="0"/>
              <a:t>Call or text someone you trust and have them check on you</a:t>
            </a:r>
            <a:endParaRPr lang="en-US" sz="2800" dirty="0"/>
          </a:p>
        </p:txBody>
      </p:sp>
      <p:sp>
        <p:nvSpPr>
          <p:cNvPr id="7" name="Content Placeholder 2"/>
          <p:cNvSpPr txBox="1">
            <a:spLocks/>
          </p:cNvSpPr>
          <p:nvPr/>
        </p:nvSpPr>
        <p:spPr>
          <a:xfrm>
            <a:off x="395536" y="1412776"/>
            <a:ext cx="8229600"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00"/>
              </a:spcBef>
              <a:buFont typeface="Wingdings" charset="2"/>
              <a:buChar char="ü"/>
            </a:pPr>
            <a:endParaRPr lang="en-US" sz="2800" dirty="0" smtClean="0"/>
          </a:p>
        </p:txBody>
      </p:sp>
      <p:sp>
        <p:nvSpPr>
          <p:cNvPr id="8" name="Rounded Rectangle 7"/>
          <p:cNvSpPr/>
          <p:nvPr/>
        </p:nvSpPr>
        <p:spPr>
          <a:xfrm>
            <a:off x="323528" y="4293096"/>
            <a:ext cx="7920880" cy="223224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2"/>
          <a:stretch>
            <a:fillRect/>
          </a:stretch>
        </p:blipFill>
        <p:spPr>
          <a:xfrm>
            <a:off x="6511542" y="916781"/>
            <a:ext cx="2113594" cy="2465859"/>
          </a:xfrm>
          <a:prstGeom prst="rect">
            <a:avLst/>
          </a:prstGeom>
        </p:spPr>
      </p:pic>
    </p:spTree>
    <p:extLst>
      <p:ext uri="{BB962C8B-B14F-4D97-AF65-F5344CB8AC3E}">
        <p14:creationId xmlns:p14="http://schemas.microsoft.com/office/powerpoint/2010/main" val="4245910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85800" y="2130425"/>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A crash course in drugs</a:t>
            </a:r>
            <a:endParaRPr lang="en-US" dirty="0">
              <a:solidFill>
                <a:schemeClr val="tx2"/>
              </a:solidFill>
            </a:endParaRPr>
          </a:p>
        </p:txBody>
      </p:sp>
      <p:sp>
        <p:nvSpPr>
          <p:cNvPr id="3" name="Subtitle 4"/>
          <p:cNvSpPr txBox="1">
            <a:spLocks/>
          </p:cNvSpPr>
          <p:nvPr/>
        </p:nvSpPr>
        <p:spPr>
          <a:xfrm>
            <a:off x="1371600" y="3886200"/>
            <a:ext cx="6400800" cy="1752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Classification of substances based on effects</a:t>
            </a:r>
            <a:endParaRPr lang="en-US" dirty="0"/>
          </a:p>
        </p:txBody>
      </p:sp>
    </p:spTree>
    <p:extLst>
      <p:ext uri="{BB962C8B-B14F-4D97-AF65-F5344CB8AC3E}">
        <p14:creationId xmlns:p14="http://schemas.microsoft.com/office/powerpoint/2010/main" val="143228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1520" y="53752"/>
            <a:ext cx="864096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smtClean="0">
                <a:solidFill>
                  <a:schemeClr val="tx2"/>
                </a:solidFill>
              </a:rPr>
              <a:t>Classification of Substances</a:t>
            </a:r>
            <a:endParaRPr lang="en-CA" sz="3600" dirty="0">
              <a:solidFill>
                <a:schemeClr val="tx2"/>
              </a:solidFill>
            </a:endParaRPr>
          </a:p>
        </p:txBody>
      </p:sp>
      <p:sp>
        <p:nvSpPr>
          <p:cNvPr id="3" name="TextBox 2"/>
          <p:cNvSpPr txBox="1"/>
          <p:nvPr/>
        </p:nvSpPr>
        <p:spPr>
          <a:xfrm>
            <a:off x="467544" y="1124744"/>
            <a:ext cx="8208912" cy="3970318"/>
          </a:xfrm>
          <a:prstGeom prst="rect">
            <a:avLst/>
          </a:prstGeom>
          <a:noFill/>
        </p:spPr>
        <p:txBody>
          <a:bodyPr wrap="square" rtlCol="0">
            <a:spAutoFit/>
          </a:bodyPr>
          <a:lstStyle/>
          <a:p>
            <a:r>
              <a:rPr lang="en-CA" sz="3600" dirty="0" smtClean="0"/>
              <a:t>What are some stimulants (uppers)?</a:t>
            </a:r>
          </a:p>
          <a:p>
            <a:endParaRPr lang="en-CA" sz="3600" dirty="0"/>
          </a:p>
          <a:p>
            <a:endParaRPr lang="en-CA" sz="3600" dirty="0" smtClean="0"/>
          </a:p>
          <a:p>
            <a:r>
              <a:rPr lang="en-CA" sz="3600" dirty="0" smtClean="0"/>
              <a:t>What are some depressants (downers)?</a:t>
            </a:r>
          </a:p>
          <a:p>
            <a:endParaRPr lang="en-CA" sz="3600" dirty="0" smtClean="0"/>
          </a:p>
          <a:p>
            <a:endParaRPr lang="en-CA" sz="3600" dirty="0"/>
          </a:p>
          <a:p>
            <a:r>
              <a:rPr lang="en-CA" sz="3600" dirty="0" smtClean="0"/>
              <a:t>What are some hallucinogens?</a:t>
            </a:r>
            <a:endParaRPr lang="en-CA" sz="3600" dirty="0"/>
          </a:p>
        </p:txBody>
      </p:sp>
    </p:spTree>
    <p:extLst>
      <p:ext uri="{BB962C8B-B14F-4D97-AF65-F5344CB8AC3E}">
        <p14:creationId xmlns:p14="http://schemas.microsoft.com/office/powerpoint/2010/main" val="569295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1520" y="53752"/>
            <a:ext cx="8640960" cy="85496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smtClean="0">
                <a:solidFill>
                  <a:schemeClr val="tx2"/>
                </a:solidFill>
              </a:rPr>
              <a:t>Name some opioids…</a:t>
            </a:r>
            <a:endParaRPr lang="en-CA" sz="3600" dirty="0">
              <a:solidFill>
                <a:schemeClr val="tx2"/>
              </a:solidFill>
            </a:endParaRPr>
          </a:p>
        </p:txBody>
      </p:sp>
    </p:spTree>
    <p:extLst>
      <p:ext uri="{BB962C8B-B14F-4D97-AF65-F5344CB8AC3E}">
        <p14:creationId xmlns:p14="http://schemas.microsoft.com/office/powerpoint/2010/main" val="3191005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9776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smtClean="0">
                <a:solidFill>
                  <a:schemeClr val="tx2"/>
                </a:solidFill>
              </a:rPr>
              <a:t>What is an opioid?</a:t>
            </a:r>
            <a:endParaRPr lang="en-CA" sz="4000" dirty="0">
              <a:solidFill>
                <a:schemeClr val="tx2"/>
              </a:solidFill>
            </a:endParaRPr>
          </a:p>
        </p:txBody>
      </p:sp>
      <p:sp>
        <p:nvSpPr>
          <p:cNvPr id="3" name="Content Placeholder 2"/>
          <p:cNvSpPr txBox="1">
            <a:spLocks/>
          </p:cNvSpPr>
          <p:nvPr/>
        </p:nvSpPr>
        <p:spPr>
          <a:xfrm>
            <a:off x="457200" y="1268760"/>
            <a:ext cx="8229600" cy="2952328"/>
          </a:xfrm>
          <a:prstGeom prst="rect">
            <a:avLst/>
          </a:prstGeom>
        </p:spPr>
        <p:txBody>
          <a:bodyPr numCol="1">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2700" smtClean="0"/>
              <a:t>Class of drugs (prescribed or used illicitly) </a:t>
            </a:r>
          </a:p>
          <a:p>
            <a:r>
              <a:rPr lang="en-CA" sz="2700" smtClean="0"/>
              <a:t>depressants</a:t>
            </a:r>
          </a:p>
          <a:p>
            <a:r>
              <a:rPr lang="en-CA" sz="2700" smtClean="0"/>
              <a:t>May be used to:</a:t>
            </a:r>
          </a:p>
          <a:p>
            <a:pPr lvl="1"/>
            <a:r>
              <a:rPr lang="en-CA" sz="2700" smtClean="0"/>
              <a:t>Reduce pain</a:t>
            </a:r>
          </a:p>
          <a:p>
            <a:pPr lvl="1"/>
            <a:r>
              <a:rPr lang="en-CA" sz="2700" smtClean="0"/>
              <a:t>Manage opioid dependence</a:t>
            </a:r>
          </a:p>
          <a:p>
            <a:pPr lvl="1"/>
            <a:r>
              <a:rPr lang="en-CA" sz="2700" smtClean="0"/>
              <a:t>Produce temporary euphoria/relaxation</a:t>
            </a:r>
            <a:endParaRPr lang="en-CA" sz="2700" dirty="0"/>
          </a:p>
        </p:txBody>
      </p:sp>
      <p:pic>
        <p:nvPicPr>
          <p:cNvPr id="4" name="Picture 2" descr="https://upload.wikimedia.org/wikipedia/commons/a/a0/Poppy2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4158" y="4494565"/>
            <a:ext cx="2515684" cy="188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11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Overdose Prevention</a:t>
            </a:r>
            <a:endParaRPr lang="en-CA" dirty="0"/>
          </a:p>
        </p:txBody>
      </p:sp>
      <p:sp>
        <p:nvSpPr>
          <p:cNvPr id="3" name="Content Placeholder 2"/>
          <p:cNvSpPr>
            <a:spLocks noGrp="1"/>
          </p:cNvSpPr>
          <p:nvPr>
            <p:ph idx="1"/>
          </p:nvPr>
        </p:nvSpPr>
        <p:spPr/>
        <p:txBody>
          <a:bodyPr>
            <a:normAutofit/>
          </a:bodyPr>
          <a:lstStyle/>
          <a:p>
            <a:r>
              <a:rPr lang="en-CA" dirty="0" smtClean="0"/>
              <a:t>What are the risk factors for overdose?</a:t>
            </a:r>
          </a:p>
          <a:p>
            <a:r>
              <a:rPr lang="en-CA" dirty="0" smtClean="0"/>
              <a:t>What are some safety tips for reducing overdose risk?</a:t>
            </a:r>
            <a:endParaRPr lang="en-CA" dirty="0"/>
          </a:p>
        </p:txBody>
      </p:sp>
    </p:spTree>
    <p:extLst>
      <p:ext uri="{BB962C8B-B14F-4D97-AF65-F5344CB8AC3E}">
        <p14:creationId xmlns:p14="http://schemas.microsoft.com/office/powerpoint/2010/main" val="340208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7"/>
          <p:cNvSpPr txBox="1">
            <a:spLocks/>
          </p:cNvSpPr>
          <p:nvPr/>
        </p:nvSpPr>
        <p:spPr>
          <a:xfrm>
            <a:off x="457200" y="-2738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Fentanyl</a:t>
            </a:r>
            <a:endParaRPr lang="en-US" dirty="0">
              <a:solidFill>
                <a:schemeClr val="tx2"/>
              </a:solidFill>
            </a:endParaRPr>
          </a:p>
        </p:txBody>
      </p:sp>
      <p:sp>
        <p:nvSpPr>
          <p:cNvPr id="3" name="Content Placeholder 1"/>
          <p:cNvSpPr txBox="1">
            <a:spLocks/>
          </p:cNvSpPr>
          <p:nvPr/>
        </p:nvSpPr>
        <p:spPr>
          <a:xfrm>
            <a:off x="457200" y="90872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mtClean="0"/>
              <a:t>Used medically as a painkiller or anaesthetic</a:t>
            </a:r>
          </a:p>
          <a:p>
            <a:r>
              <a:rPr lang="en-CA" smtClean="0"/>
              <a:t>50-100 times more toxic than morphine</a:t>
            </a:r>
          </a:p>
          <a:p>
            <a:r>
              <a:rPr lang="en-CA" smtClean="0"/>
              <a:t>Estimated lethal dose of pure fentanyl is 2mg</a:t>
            </a:r>
          </a:p>
          <a:p>
            <a:r>
              <a:rPr lang="en-CA" smtClean="0"/>
              <a:t>Illicit fentanyl can be sold as fentanyl, heroin, or fake oxys OR any street drug may be intentionally or unintentionally contaminated</a:t>
            </a:r>
          </a:p>
          <a:p>
            <a:r>
              <a:rPr lang="en-CA" smtClean="0"/>
              <a:t>Taken intentionally or unknowingly</a:t>
            </a:r>
          </a:p>
          <a:p>
            <a:endParaRPr lang="en-CA" dirty="0"/>
          </a:p>
        </p:txBody>
      </p:sp>
      <p:pic>
        <p:nvPicPr>
          <p:cNvPr id="4" name="Picture 3" descr="Screen Shot 2016-01-22 at 10.03.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4326542"/>
            <a:ext cx="1539951" cy="2016224"/>
          </a:xfrm>
          <a:prstGeom prst="rect">
            <a:avLst/>
          </a:prstGeom>
        </p:spPr>
      </p:pic>
      <p:pic>
        <p:nvPicPr>
          <p:cNvPr id="5" name="Picture 4"/>
          <p:cNvPicPr>
            <a:picLocks noChangeAspect="1"/>
          </p:cNvPicPr>
          <p:nvPr/>
        </p:nvPicPr>
        <p:blipFill rotWithShape="1">
          <a:blip r:embed="rId3"/>
          <a:srcRect l="9864" t="-1" r="7070" b="3181"/>
          <a:stretch/>
        </p:blipFill>
        <p:spPr>
          <a:xfrm>
            <a:off x="539552" y="5152470"/>
            <a:ext cx="1814148" cy="1190296"/>
          </a:xfrm>
          <a:prstGeom prst="rect">
            <a:avLst/>
          </a:prstGeom>
        </p:spPr>
      </p:pic>
      <p:pic>
        <p:nvPicPr>
          <p:cNvPr id="6" name="Picture 5"/>
          <p:cNvPicPr>
            <a:picLocks noChangeAspect="1"/>
          </p:cNvPicPr>
          <p:nvPr/>
        </p:nvPicPr>
        <p:blipFill rotWithShape="1">
          <a:blip r:embed="rId4"/>
          <a:srcRect t="20506"/>
          <a:stretch/>
        </p:blipFill>
        <p:spPr>
          <a:xfrm>
            <a:off x="2557272" y="5152470"/>
            <a:ext cx="1942720" cy="1184966"/>
          </a:xfrm>
          <a:prstGeom prst="rect">
            <a:avLst/>
          </a:prstGeom>
        </p:spPr>
      </p:pic>
      <p:pic>
        <p:nvPicPr>
          <p:cNvPr id="7" name="Picture 6"/>
          <p:cNvPicPr>
            <a:picLocks noChangeAspect="1"/>
          </p:cNvPicPr>
          <p:nvPr/>
        </p:nvPicPr>
        <p:blipFill rotWithShape="1">
          <a:blip r:embed="rId5"/>
          <a:srcRect t="5703" b="6287"/>
          <a:stretch/>
        </p:blipFill>
        <p:spPr>
          <a:xfrm>
            <a:off x="4716016" y="5152470"/>
            <a:ext cx="1872208" cy="1172369"/>
          </a:xfrm>
          <a:prstGeom prst="rect">
            <a:avLst/>
          </a:prstGeom>
        </p:spPr>
      </p:pic>
    </p:spTree>
    <p:extLst>
      <p:ext uri="{BB962C8B-B14F-4D97-AF65-F5344CB8AC3E}">
        <p14:creationId xmlns:p14="http://schemas.microsoft.com/office/powerpoint/2010/main" val="2233013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avendetoxnow.com/wp-content/uploads/2016/01/16538464293_cd0d1121d4_h-1080x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512" y="1844824"/>
            <a:ext cx="6484977" cy="405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068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bobwrightillustration.com/sites/default/files/illustration_images/Tech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50" y="1556792"/>
            <a:ext cx="4181450" cy="41814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53752"/>
            <a:ext cx="8229600" cy="11430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smtClean="0">
                <a:solidFill>
                  <a:schemeClr val="tx2"/>
                </a:solidFill>
              </a:rPr>
              <a:t>Why is it dangerous to take too much of an opioid?</a:t>
            </a:r>
            <a:endParaRPr lang="en-CA" sz="4000" dirty="0">
              <a:solidFill>
                <a:schemeClr val="tx2"/>
              </a:solidFill>
            </a:endParaRPr>
          </a:p>
        </p:txBody>
      </p:sp>
      <p:sp>
        <p:nvSpPr>
          <p:cNvPr id="4" name="Content Placeholder 2"/>
          <p:cNvSpPr txBox="1">
            <a:spLocks/>
          </p:cNvSpPr>
          <p:nvPr/>
        </p:nvSpPr>
        <p:spPr>
          <a:xfrm>
            <a:off x="457200" y="1600200"/>
            <a:ext cx="4906888" cy="2620888"/>
          </a:xfrm>
          <a:prstGeom prst="rect">
            <a:avLst/>
          </a:prstGeom>
        </p:spPr>
        <p:txBody>
          <a:bodyPr numCol="1">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z="2700" smtClean="0"/>
              <a:t>Lose the urge to breath</a:t>
            </a:r>
          </a:p>
          <a:p>
            <a:r>
              <a:rPr lang="en-CA" sz="2700" smtClean="0"/>
              <a:t>Breathing slows decreasing oxygen to the brain</a:t>
            </a:r>
          </a:p>
          <a:p>
            <a:r>
              <a:rPr lang="en-CA" sz="2700" smtClean="0"/>
              <a:t>Can lead to permanent brain injury or death if untreated</a:t>
            </a:r>
            <a:endParaRPr lang="en-CA" sz="2700" dirty="0"/>
          </a:p>
        </p:txBody>
      </p:sp>
    </p:spTree>
    <p:extLst>
      <p:ext uri="{BB962C8B-B14F-4D97-AF65-F5344CB8AC3E}">
        <p14:creationId xmlns:p14="http://schemas.microsoft.com/office/powerpoint/2010/main" val="424778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75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smtClean="0">
                <a:solidFill>
                  <a:schemeClr val="tx2"/>
                </a:solidFill>
              </a:rPr>
              <a:t>What is naloxone (Narcan</a:t>
            </a:r>
            <a:r>
              <a:rPr lang="en-CA" sz="3600" baseline="30000" smtClean="0">
                <a:solidFill>
                  <a:schemeClr val="tx2"/>
                </a:solidFill>
              </a:rPr>
              <a:t>®</a:t>
            </a:r>
            <a:r>
              <a:rPr lang="en-CA" sz="3600" smtClean="0">
                <a:solidFill>
                  <a:schemeClr val="tx2"/>
                </a:solidFill>
              </a:rPr>
              <a:t>)?</a:t>
            </a:r>
            <a:endParaRPr lang="en-CA" sz="3600" dirty="0">
              <a:solidFill>
                <a:schemeClr val="tx2"/>
              </a:solidFill>
            </a:endParaRPr>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CA" smtClean="0"/>
              <a:t>Temporarily reverses slowed breathing from too much opioids</a:t>
            </a:r>
          </a:p>
          <a:p>
            <a:pPr>
              <a:spcAft>
                <a:spcPts val="600"/>
              </a:spcAft>
            </a:pPr>
            <a:r>
              <a:rPr lang="en-CA" smtClean="0"/>
              <a:t>Does </a:t>
            </a:r>
            <a:r>
              <a:rPr lang="en-CA" u="sng" smtClean="0"/>
              <a:t>NOT</a:t>
            </a:r>
            <a:r>
              <a:rPr lang="en-CA" smtClean="0"/>
              <a:t> work for non-opioid ODs</a:t>
            </a:r>
          </a:p>
          <a:p>
            <a:pPr lvl="1">
              <a:spcAft>
                <a:spcPts val="600"/>
              </a:spcAft>
            </a:pPr>
            <a:r>
              <a:rPr lang="en-CA" smtClean="0"/>
              <a:t>Can help if multiple substances involved</a:t>
            </a:r>
          </a:p>
          <a:p>
            <a:endParaRPr lang="en-US" dirty="0"/>
          </a:p>
        </p:txBody>
      </p:sp>
      <p:pic>
        <p:nvPicPr>
          <p:cNvPr id="4" name="Picture 2" descr="https://drinkanddrugsnews.com/wp-content/uploads/2014/12/Screen-shot-2014-12-01-at-12.10.37.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747" b="89927" l="0" r="100000">
                        <a14:foregroundMark x1="76604" y1="26374" x2="76604" y2="26374"/>
                        <a14:foregroundMark x1="91572" y1="23626" x2="91572" y2="23626"/>
                      </a14:backgroundRemoval>
                    </a14:imgEffect>
                  </a14:imgLayer>
                </a14:imgProps>
              </a:ext>
              <a:ext uri="{28A0092B-C50C-407E-A947-70E740481C1C}">
                <a14:useLocalDpi xmlns:a14="http://schemas.microsoft.com/office/drawing/2010/main" val="0"/>
              </a:ext>
            </a:extLst>
          </a:blip>
          <a:srcRect/>
          <a:stretch>
            <a:fillRect/>
          </a:stretch>
        </p:blipFill>
        <p:spPr bwMode="auto">
          <a:xfrm rot="1029023">
            <a:off x="5740067" y="4248996"/>
            <a:ext cx="2935209" cy="201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2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pic>
        <p:nvPicPr>
          <p:cNvPr id="3" name="Content Placeholder 3"/>
          <p:cNvPicPr>
            <a:picLocks noChangeAspect="1"/>
          </p:cNvPicPr>
          <p:nvPr/>
        </p:nvPicPr>
        <p:blipFill>
          <a:blip r:embed="rId2"/>
          <a:srcRect t="12885" b="12885"/>
          <a:stretch>
            <a:fillRect/>
          </a:stretch>
        </p:blipFill>
        <p:spPr>
          <a:xfrm>
            <a:off x="3995935" y="3351943"/>
            <a:ext cx="4869135" cy="2677837"/>
          </a:xfrm>
          <a:prstGeom prst="rect">
            <a:avLst/>
          </a:prstGeom>
        </p:spPr>
      </p:pic>
      <p:sp>
        <p:nvSpPr>
          <p:cNvPr id="4" name="Title 3"/>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solidFill>
                  <a:schemeClr val="tx2"/>
                </a:solidFill>
              </a:rPr>
              <a:t>How does naloxone work?</a:t>
            </a:r>
            <a:endParaRPr lang="en-US" sz="4000" dirty="0">
              <a:solidFill>
                <a:schemeClr val="tx2"/>
              </a:solidFill>
            </a:endParaRPr>
          </a:p>
        </p:txBody>
      </p:sp>
      <p:grpSp>
        <p:nvGrpSpPr>
          <p:cNvPr id="5" name="Group 4"/>
          <p:cNvGrpSpPr/>
          <p:nvPr/>
        </p:nvGrpSpPr>
        <p:grpSpPr>
          <a:xfrm>
            <a:off x="323528" y="1484784"/>
            <a:ext cx="3338136" cy="2683256"/>
            <a:chOff x="323528" y="1484784"/>
            <a:chExt cx="3898800" cy="2826493"/>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3898800" cy="282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635896" y="4005064"/>
              <a:ext cx="586432" cy="306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Box 7"/>
          <p:cNvSpPr txBox="1"/>
          <p:nvPr/>
        </p:nvSpPr>
        <p:spPr>
          <a:xfrm>
            <a:off x="657799" y="5204728"/>
            <a:ext cx="3338136" cy="830997"/>
          </a:xfrm>
          <a:prstGeom prst="rect">
            <a:avLst/>
          </a:prstGeom>
          <a:noFill/>
        </p:spPr>
        <p:txBody>
          <a:bodyPr wrap="square" rtlCol="0">
            <a:spAutoFit/>
          </a:bodyPr>
          <a:lstStyle/>
          <a:p>
            <a:pPr algn="r"/>
            <a:r>
              <a:rPr lang="en-CA" sz="2400" b="1" dirty="0" smtClean="0"/>
              <a:t>Opioids are </a:t>
            </a:r>
            <a:r>
              <a:rPr lang="en-CA" sz="2400" b="1" u="sng" dirty="0" smtClean="0"/>
              <a:t>displaced</a:t>
            </a:r>
            <a:r>
              <a:rPr lang="en-CA" sz="2400" b="1" dirty="0" smtClean="0"/>
              <a:t> by naloxone NOT destroyed</a:t>
            </a:r>
            <a:endParaRPr lang="en-CA" sz="2400" b="1" dirty="0"/>
          </a:p>
        </p:txBody>
      </p:sp>
      <p:sp>
        <p:nvSpPr>
          <p:cNvPr id="9" name="TextBox 8"/>
          <p:cNvSpPr txBox="1"/>
          <p:nvPr/>
        </p:nvSpPr>
        <p:spPr>
          <a:xfrm>
            <a:off x="3648090" y="1481051"/>
            <a:ext cx="3888432" cy="1200329"/>
          </a:xfrm>
          <a:prstGeom prst="rect">
            <a:avLst/>
          </a:prstGeom>
          <a:noFill/>
        </p:spPr>
        <p:txBody>
          <a:bodyPr wrap="square" rtlCol="0">
            <a:spAutoFit/>
          </a:bodyPr>
          <a:lstStyle/>
          <a:p>
            <a:r>
              <a:rPr lang="en-CA" sz="2400" b="1" dirty="0" smtClean="0"/>
              <a:t>If too many receptors are attached to opioids, breathing slows or stops</a:t>
            </a:r>
            <a:endParaRPr lang="en-CA" sz="2400" b="1" dirty="0"/>
          </a:p>
        </p:txBody>
      </p:sp>
    </p:spTree>
    <p:extLst>
      <p:ext uri="{BB962C8B-B14F-4D97-AF65-F5344CB8AC3E}">
        <p14:creationId xmlns:p14="http://schemas.microsoft.com/office/powerpoint/2010/main" val="718107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75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smtClean="0">
                <a:solidFill>
                  <a:schemeClr val="tx2"/>
                </a:solidFill>
              </a:rPr>
              <a:t>What does naloxone do?</a:t>
            </a:r>
            <a:endParaRPr lang="en-CA" sz="3600" dirty="0">
              <a:solidFill>
                <a:schemeClr val="tx2"/>
              </a:solidFill>
            </a:endParaRPr>
          </a:p>
        </p:txBody>
      </p:sp>
      <p:sp>
        <p:nvSpPr>
          <p:cNvPr id="3" name="Content Placeholder 2"/>
          <p:cNvSpPr txBox="1">
            <a:spLocks/>
          </p:cNvSpPr>
          <p:nvPr/>
        </p:nvSpPr>
        <p:spPr>
          <a:xfrm>
            <a:off x="457200" y="1600200"/>
            <a:ext cx="6707088"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CA" smtClean="0"/>
              <a:t>Restores normal breathing in 2-5 minutes</a:t>
            </a:r>
          </a:p>
          <a:p>
            <a:pPr>
              <a:spcAft>
                <a:spcPts val="600"/>
              </a:spcAft>
            </a:pPr>
            <a:r>
              <a:rPr lang="en-CA" smtClean="0"/>
              <a:t>Effects last 30-90 minutes</a:t>
            </a:r>
          </a:p>
          <a:p>
            <a:pPr lvl="1">
              <a:spcAft>
                <a:spcPts val="600"/>
              </a:spcAft>
            </a:pPr>
            <a:r>
              <a:rPr lang="en-CA" smtClean="0"/>
              <a:t>During this time taking more opioids will have no effect </a:t>
            </a:r>
          </a:p>
          <a:p>
            <a:pPr lvl="1">
              <a:spcAft>
                <a:spcPts val="600"/>
              </a:spcAft>
            </a:pPr>
            <a:r>
              <a:rPr lang="en-CA" smtClean="0"/>
              <a:t>Overdose can return</a:t>
            </a:r>
          </a:p>
          <a:p>
            <a:endParaRPr lang="en-US" dirty="0"/>
          </a:p>
        </p:txBody>
      </p:sp>
      <p:pic>
        <p:nvPicPr>
          <p:cNvPr id="4" name="Picture 4" descr="http://aubankaitis.com/wp-content/uploads/2015/07/Five-Minute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5667" l="2000" r="97000"/>
                    </a14:imgEffect>
                  </a14:imgLayer>
                </a14:imgProps>
              </a:ext>
              <a:ext uri="{28A0092B-C50C-407E-A947-70E740481C1C}">
                <a14:useLocalDpi xmlns:a14="http://schemas.microsoft.com/office/drawing/2010/main" val="0"/>
              </a:ext>
            </a:extLst>
          </a:blip>
          <a:srcRect/>
          <a:stretch>
            <a:fillRect/>
          </a:stretch>
        </p:blipFill>
        <p:spPr bwMode="auto">
          <a:xfrm>
            <a:off x="6948264" y="1340768"/>
            <a:ext cx="172819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waffleworkshop.com/90minut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0262" y="3476971"/>
            <a:ext cx="1464196" cy="146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014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76200" y="0"/>
            <a:ext cx="8915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800" smtClean="0">
                <a:solidFill>
                  <a:schemeClr val="tx2"/>
                </a:solidFill>
              </a:rPr>
              <a:t>How long does naloxone work for?</a:t>
            </a:r>
            <a:endParaRPr lang="en-US" sz="3800" dirty="0">
              <a:solidFill>
                <a:schemeClr val="tx2"/>
              </a:solidFill>
            </a:endParaRPr>
          </a:p>
        </p:txBody>
      </p:sp>
      <p:graphicFrame>
        <p:nvGraphicFramePr>
          <p:cNvPr id="4" name="Content Placeholder 6"/>
          <p:cNvGraphicFramePr>
            <a:graphicFrameLocks/>
          </p:cNvGraphicFramePr>
          <p:nvPr>
            <p:extLst>
              <p:ext uri="{D42A27DB-BD31-4B8C-83A1-F6EECF244321}">
                <p14:modId xmlns:p14="http://schemas.microsoft.com/office/powerpoint/2010/main" val="2558808767"/>
              </p:ext>
            </p:extLst>
          </p:nvPr>
        </p:nvGraphicFramePr>
        <p:xfrm>
          <a:off x="457200" y="1736812"/>
          <a:ext cx="8343900" cy="46968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35696" y="3068960"/>
            <a:ext cx="461665" cy="984442"/>
          </a:xfrm>
          <a:prstGeom prst="rect">
            <a:avLst/>
          </a:prstGeom>
          <a:noFill/>
        </p:spPr>
        <p:txBody>
          <a:bodyPr vert="vert270" wrap="none" rtlCol="0">
            <a:spAutoFit/>
          </a:bodyPr>
          <a:lstStyle/>
          <a:p>
            <a:r>
              <a:rPr lang="en-US" dirty="0" smtClean="0"/>
              <a:t>Naloxone</a:t>
            </a:r>
            <a:endParaRPr lang="en-US" dirty="0"/>
          </a:p>
        </p:txBody>
      </p:sp>
      <p:cxnSp>
        <p:nvCxnSpPr>
          <p:cNvPr id="6" name="Curved Connector 5"/>
          <p:cNvCxnSpPr/>
          <p:nvPr/>
        </p:nvCxnSpPr>
        <p:spPr>
          <a:xfrm flipV="1">
            <a:off x="2066528" y="1556792"/>
            <a:ext cx="1065312" cy="595518"/>
          </a:xfrm>
          <a:prstGeom prst="curvedConnector3">
            <a:avLst>
              <a:gd name="adj1" fmla="val 38079"/>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69940" y="1066800"/>
            <a:ext cx="5040560" cy="830997"/>
          </a:xfrm>
          <a:prstGeom prst="rect">
            <a:avLst/>
          </a:prstGeom>
          <a:noFill/>
        </p:spPr>
        <p:txBody>
          <a:bodyPr wrap="square" rtlCol="0">
            <a:spAutoFit/>
          </a:bodyPr>
          <a:lstStyle/>
          <a:p>
            <a:r>
              <a:rPr lang="en-CA" sz="2400" b="1" dirty="0" smtClean="0"/>
              <a:t>An overdose can return! </a:t>
            </a:r>
          </a:p>
          <a:p>
            <a:r>
              <a:rPr lang="en-CA" sz="2400" b="1" dirty="0" smtClean="0"/>
              <a:t>A person’s high will return.</a:t>
            </a:r>
            <a:endParaRPr lang="en-CA" sz="2400" b="1" dirty="0"/>
          </a:p>
        </p:txBody>
      </p:sp>
    </p:spTree>
    <p:extLst>
      <p:ext uri="{BB962C8B-B14F-4D97-AF65-F5344CB8AC3E}">
        <p14:creationId xmlns:p14="http://schemas.microsoft.com/office/powerpoint/2010/main" val="1612225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mtClean="0">
                <a:solidFill>
                  <a:schemeClr val="tx2"/>
                </a:solidFill>
              </a:rPr>
              <a:t>Recognizing Opioid OD</a:t>
            </a:r>
            <a:endParaRPr lang="en-US" dirty="0">
              <a:solidFill>
                <a:schemeClr val="tx2"/>
              </a:solidFill>
            </a:endParaRPr>
          </a:p>
        </p:txBody>
      </p:sp>
      <p:sp>
        <p:nvSpPr>
          <p:cNvPr id="4" name="Content Placeholder 5"/>
          <p:cNvSpPr txBox="1">
            <a:spLocks/>
          </p:cNvSpPr>
          <p:nvPr/>
        </p:nvSpPr>
        <p:spPr>
          <a:xfrm>
            <a:off x="5364088" y="1600200"/>
            <a:ext cx="3322712" cy="4525963"/>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smtClean="0"/>
              <a:t>Key Features:</a:t>
            </a:r>
          </a:p>
          <a:p>
            <a:pPr marL="285750" indent="-285750">
              <a:buFont typeface="Arial"/>
              <a:buChar char="•"/>
            </a:pPr>
            <a:r>
              <a:rPr lang="en-US" b="1" smtClean="0"/>
              <a:t>Unresponsive</a:t>
            </a:r>
          </a:p>
          <a:p>
            <a:pPr marL="285750" indent="-285750">
              <a:buFont typeface="Arial"/>
              <a:buChar char="•"/>
            </a:pPr>
            <a:r>
              <a:rPr lang="en-US" b="1" smtClean="0"/>
              <a:t>Slow breathing </a:t>
            </a:r>
          </a:p>
          <a:p>
            <a:pPr marL="0" indent="0">
              <a:buFont typeface="Arial" panose="020B0604020202020204" pitchFamily="34" charset="0"/>
              <a:buNone/>
            </a:pPr>
            <a:endParaRPr lang="en-US" smtClean="0"/>
          </a:p>
          <a:p>
            <a:pPr marL="0" indent="0">
              <a:buFont typeface="Arial" panose="020B0604020202020204" pitchFamily="34" charset="0"/>
              <a:buNone/>
            </a:pPr>
            <a:r>
              <a:rPr lang="en-US" b="1" smtClean="0"/>
              <a:t>May also have:</a:t>
            </a:r>
          </a:p>
          <a:p>
            <a:pPr marL="285750" indent="-285750">
              <a:buFont typeface="Arial"/>
              <a:buChar char="•"/>
            </a:pPr>
            <a:r>
              <a:rPr lang="en-US" smtClean="0"/>
              <a:t>Small pupils</a:t>
            </a:r>
          </a:p>
          <a:p>
            <a:pPr marL="285750" indent="-285750">
              <a:buFont typeface="Arial"/>
              <a:buChar char="•"/>
            </a:pPr>
            <a:r>
              <a:rPr lang="en-US" smtClean="0"/>
              <a:t>Snoring or gurgling</a:t>
            </a:r>
          </a:p>
          <a:p>
            <a:pPr marL="285750" indent="-285750">
              <a:buFont typeface="Arial"/>
              <a:buChar char="•"/>
            </a:pPr>
            <a:r>
              <a:rPr lang="en-US" smtClean="0"/>
              <a:t>Blue lips, fingernails</a:t>
            </a:r>
          </a:p>
          <a:p>
            <a:pPr marL="285750" indent="-285750">
              <a:buFont typeface="Arial"/>
              <a:buChar char="•"/>
            </a:pPr>
            <a:r>
              <a:rPr lang="en-US" smtClean="0"/>
              <a:t>Cold clammy skin</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455634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472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Non-Opioid ODs</a:t>
            </a:r>
            <a:endParaRPr lang="en-US" dirty="0"/>
          </a:p>
        </p:txBody>
      </p:sp>
      <p:pic>
        <p:nvPicPr>
          <p:cNvPr id="3" name="Picture 4" descr="http://northernballet.com/sites/default/files/productions/square/tortoise-squ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69" y="1124744"/>
            <a:ext cx="5591201" cy="335472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5"/>
          <p:cNvSpPr txBox="1">
            <a:spLocks/>
          </p:cNvSpPr>
          <p:nvPr/>
        </p:nvSpPr>
        <p:spPr>
          <a:xfrm>
            <a:off x="457200" y="4404245"/>
            <a:ext cx="4618856" cy="2265115"/>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smtClean="0"/>
              <a:t>Stimulant</a:t>
            </a:r>
          </a:p>
          <a:p>
            <a:r>
              <a:rPr lang="en-US" smtClean="0"/>
              <a:t>Fast pulse, rapid heartbeat, short of breath, chest pain</a:t>
            </a:r>
          </a:p>
          <a:p>
            <a:r>
              <a:rPr lang="en-US" smtClean="0"/>
              <a:t>Body is hot</a:t>
            </a:r>
          </a:p>
          <a:p>
            <a:r>
              <a:rPr lang="en-US" smtClean="0"/>
              <a:t>Agitation, confusion, hallucinations, unconscious</a:t>
            </a:r>
          </a:p>
          <a:p>
            <a:endParaRPr lang="en-US" dirty="0"/>
          </a:p>
        </p:txBody>
      </p:sp>
      <p:sp>
        <p:nvSpPr>
          <p:cNvPr id="5" name="Content Placeholder 5"/>
          <p:cNvSpPr txBox="1">
            <a:spLocks/>
          </p:cNvSpPr>
          <p:nvPr/>
        </p:nvSpPr>
        <p:spPr>
          <a:xfrm>
            <a:off x="5220072" y="4363491"/>
            <a:ext cx="3619128" cy="24498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500" b="1" dirty="0" smtClean="0"/>
              <a:t>Non-Opioid Depressants</a:t>
            </a:r>
          </a:p>
          <a:p>
            <a:r>
              <a:rPr lang="en-US" sz="2500" dirty="0" smtClean="0"/>
              <a:t>Looks much like an opioid OD</a:t>
            </a:r>
          </a:p>
          <a:p>
            <a:r>
              <a:rPr lang="en-US" sz="2500" dirty="0" smtClean="0"/>
              <a:t>Naloxone won’t help but won’t hurt</a:t>
            </a:r>
          </a:p>
          <a:p>
            <a:pPr marL="457200" lvl="1" indent="0">
              <a:buFont typeface="Arial" panose="020B0604020202020204" pitchFamily="34" charset="0"/>
              <a:buNone/>
            </a:pPr>
            <a:endParaRPr lang="en-US" dirty="0" smtClean="0"/>
          </a:p>
          <a:p>
            <a:pPr marL="0" indent="0">
              <a:buNone/>
            </a:pPr>
            <a:endParaRPr lang="en-US" dirty="0"/>
          </a:p>
        </p:txBody>
      </p:sp>
    </p:spTree>
    <p:extLst>
      <p:ext uri="{BB962C8B-B14F-4D97-AF65-F5344CB8AC3E}">
        <p14:creationId xmlns:p14="http://schemas.microsoft.com/office/powerpoint/2010/main" val="30609190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85800" y="2130425"/>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Responding to Opioid Overdose</a:t>
            </a:r>
            <a:endParaRPr lang="en-US" dirty="0">
              <a:solidFill>
                <a:schemeClr val="tx2"/>
              </a:solidFill>
            </a:endParaRPr>
          </a:p>
        </p:txBody>
      </p:sp>
    </p:spTree>
    <p:extLst>
      <p:ext uri="{BB962C8B-B14F-4D97-AF65-F5344CB8AC3E}">
        <p14:creationId xmlns:p14="http://schemas.microsoft.com/office/powerpoint/2010/main" val="39657781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Overdose Risk</a:t>
            </a:r>
            <a:endParaRPr lang="en-CA" dirty="0"/>
          </a:p>
        </p:txBody>
      </p:sp>
      <p:pic>
        <p:nvPicPr>
          <p:cNvPr id="4" name="Picture 2" descr="F:\TTH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1507" y="5780429"/>
            <a:ext cx="2442493" cy="107757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860032" y="1600200"/>
            <a:ext cx="3826768" cy="4525963"/>
          </a:xfrm>
        </p:spPr>
        <p:txBody>
          <a:bodyPr>
            <a:normAutofit fontScale="77500" lnSpcReduction="20000"/>
          </a:bodyPr>
          <a:lstStyle/>
          <a:p>
            <a:r>
              <a:rPr lang="en-CA" b="1" dirty="0" smtClean="0"/>
              <a:t>Anyone can overdose </a:t>
            </a:r>
            <a:r>
              <a:rPr lang="en-CA" sz="3100" dirty="0" smtClean="0"/>
              <a:t>regardless of their substance use history</a:t>
            </a:r>
          </a:p>
          <a:p>
            <a:r>
              <a:rPr lang="en-CA" b="1" dirty="0" smtClean="0"/>
              <a:t>Overdose risk is complicated </a:t>
            </a:r>
            <a:r>
              <a:rPr lang="en-CA" dirty="0" smtClean="0"/>
              <a:t>and depends on interaction between several factors </a:t>
            </a:r>
          </a:p>
          <a:p>
            <a:r>
              <a:rPr lang="en-CA" dirty="0" smtClean="0"/>
              <a:t>Risk is very </a:t>
            </a:r>
            <a:r>
              <a:rPr lang="en-CA" b="1" dirty="0" smtClean="0"/>
              <a:t>individualized</a:t>
            </a:r>
            <a:r>
              <a:rPr lang="en-CA" dirty="0" smtClean="0"/>
              <a:t>: If several different people use the same amount of the same substance, it might affect them all differently</a:t>
            </a:r>
          </a:p>
        </p:txBody>
      </p:sp>
      <p:graphicFrame>
        <p:nvGraphicFramePr>
          <p:cNvPr id="7" name="Diagram 6"/>
          <p:cNvGraphicFramePr/>
          <p:nvPr>
            <p:extLst>
              <p:ext uri="{D42A27DB-BD31-4B8C-83A1-F6EECF244321}">
                <p14:modId xmlns:p14="http://schemas.microsoft.com/office/powerpoint/2010/main" val="1203356310"/>
              </p:ext>
            </p:extLst>
          </p:nvPr>
        </p:nvGraphicFramePr>
        <p:xfrm>
          <a:off x="-492224" y="1628800"/>
          <a:ext cx="6000328"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2893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574" y="3609008"/>
            <a:ext cx="6402842" cy="219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242645"/>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smtClean="0">
                <a:solidFill>
                  <a:schemeClr val="tx2"/>
                </a:solidFill>
              </a:rPr>
              <a:t>Overdose Response - no naloxone</a:t>
            </a:r>
            <a:endParaRPr lang="en-CA" sz="4000" dirty="0">
              <a:solidFill>
                <a:schemeClr val="tx2"/>
              </a:solidFill>
            </a:endParaRPr>
          </a:p>
        </p:txBody>
      </p:sp>
      <p:sp>
        <p:nvSpPr>
          <p:cNvPr id="4" name="Content Placeholder 2"/>
          <p:cNvSpPr txBox="1">
            <a:spLocks/>
          </p:cNvSpPr>
          <p:nvPr/>
        </p:nvSpPr>
        <p:spPr>
          <a:xfrm>
            <a:off x="457200" y="1322765"/>
            <a:ext cx="8229600" cy="1112987"/>
          </a:xfrm>
          <a:prstGeom prst="rect">
            <a:avLst/>
          </a:prstGeom>
        </p:spPr>
        <p:style>
          <a:lnRef idx="1">
            <a:schemeClr val="accent2"/>
          </a:lnRef>
          <a:fillRef idx="3">
            <a:schemeClr val="accent2"/>
          </a:fillRef>
          <a:effectRef idx="2">
            <a:schemeClr val="accent2"/>
          </a:effectRef>
          <a:fontRef idx="minor">
            <a:schemeClr val="lt1"/>
          </a:fontRef>
        </p:style>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spcBef>
                <a:spcPts val="600"/>
              </a:spcBef>
              <a:spcAft>
                <a:spcPts val="600"/>
              </a:spcAft>
              <a:buFont typeface="Arial" panose="020B0604020202020204" pitchFamily="34" charset="0"/>
              <a:buNone/>
            </a:pPr>
            <a:r>
              <a:rPr lang="en-CA" b="1" dirty="0" smtClean="0"/>
              <a:t>If you see someone overdose, giving breaths is enough to keep someone alive until help arrives</a:t>
            </a:r>
            <a:endParaRPr lang="en-CA" b="1"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46901"/>
            <a:ext cx="2210102" cy="185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ent Arrow 5"/>
          <p:cNvSpPr/>
          <p:nvPr/>
        </p:nvSpPr>
        <p:spPr>
          <a:xfrm rot="21258185" flipV="1">
            <a:off x="1208228" y="4254516"/>
            <a:ext cx="1004749" cy="1153414"/>
          </a:xfrm>
          <a:prstGeom prst="bentArrow">
            <a:avLst>
              <a:gd name="adj1" fmla="val 17587"/>
              <a:gd name="adj2" fmla="val 25000"/>
              <a:gd name="adj3" fmla="val 41576"/>
              <a:gd name="adj4" fmla="val 4375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39552" y="5571237"/>
            <a:ext cx="7848872" cy="954107"/>
          </a:xfrm>
          <a:prstGeom prst="rect">
            <a:avLst/>
          </a:prstGeom>
          <a:noFill/>
          <a:ln>
            <a:solidFill>
              <a:srgbClr val="7F7F7F"/>
            </a:solidFill>
          </a:ln>
        </p:spPr>
        <p:txBody>
          <a:bodyPr wrap="square" rtlCol="0">
            <a:spAutoFit/>
          </a:bodyPr>
          <a:lstStyle/>
          <a:p>
            <a:pPr algn="ctr"/>
            <a:r>
              <a:rPr lang="en-US" sz="2800" b="1" dirty="0" smtClean="0"/>
              <a:t>Always tell the person who overdosed what you are doing before you do it</a:t>
            </a:r>
            <a:endParaRPr lang="en-US" sz="2800" b="1" dirty="0"/>
          </a:p>
        </p:txBody>
      </p:sp>
      <p:sp>
        <p:nvSpPr>
          <p:cNvPr id="8" name="TextBox 7"/>
          <p:cNvSpPr txBox="1"/>
          <p:nvPr/>
        </p:nvSpPr>
        <p:spPr>
          <a:xfrm>
            <a:off x="2533630" y="2546901"/>
            <a:ext cx="6153170" cy="1200329"/>
          </a:xfrm>
          <a:prstGeom prst="rect">
            <a:avLst/>
          </a:prstGeom>
          <a:noFill/>
        </p:spPr>
        <p:txBody>
          <a:bodyPr wrap="square" rtlCol="0">
            <a:spAutoFit/>
          </a:bodyPr>
          <a:lstStyle/>
          <a:p>
            <a:r>
              <a:rPr lang="en-CA" i="1" dirty="0" smtClean="0">
                <a:solidFill>
                  <a:schemeClr val="tx2"/>
                </a:solidFill>
              </a:rPr>
              <a:t>If someone has recently overdosed, they have become unconscious due to lack of oxygen even though their heart is still beating. Therefore, it is important to put oxygen into their blood by breathing for them. </a:t>
            </a:r>
            <a:endParaRPr lang="en-CA" i="1" dirty="0">
              <a:solidFill>
                <a:schemeClr val="tx2"/>
              </a:solidFill>
            </a:endParaRPr>
          </a:p>
        </p:txBody>
      </p:sp>
    </p:spTree>
    <p:extLst>
      <p:ext uri="{BB962C8B-B14F-4D97-AF65-F5344CB8AC3E}">
        <p14:creationId xmlns:p14="http://schemas.microsoft.com/office/powerpoint/2010/main" val="28265806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Stimulate</a:t>
            </a:r>
            <a:endParaRPr lang="en-US" dirty="0">
              <a:solidFill>
                <a:schemeClr val="tx2"/>
              </a:solidFill>
            </a:endParaRPr>
          </a:p>
        </p:txBody>
      </p:sp>
      <p:sp>
        <p:nvSpPr>
          <p:cNvPr id="4" name="Content Placeholder 5"/>
          <p:cNvSpPr txBox="1">
            <a:spLocks/>
          </p:cNvSpPr>
          <p:nvPr/>
        </p:nvSpPr>
        <p:spPr>
          <a:xfrm>
            <a:off x="457200" y="1219200"/>
            <a:ext cx="8229600" cy="4493095"/>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800" smtClean="0"/>
              <a:t>VOICE</a:t>
            </a:r>
          </a:p>
          <a:p>
            <a:pPr lvl="1"/>
            <a:r>
              <a:rPr lang="en-US" smtClean="0"/>
              <a:t>Shout their name</a:t>
            </a:r>
          </a:p>
          <a:p>
            <a:pPr lvl="1"/>
            <a:r>
              <a:rPr lang="en-US" smtClean="0"/>
              <a:t>Tell them to wake up</a:t>
            </a:r>
          </a:p>
          <a:p>
            <a:pPr lvl="1"/>
            <a:r>
              <a:rPr lang="en-US" smtClean="0"/>
              <a:t>Tell them to take a breath</a:t>
            </a:r>
          </a:p>
          <a:p>
            <a:pPr lvl="1"/>
            <a:r>
              <a:rPr lang="en-US" smtClean="0"/>
              <a:t>Say Narcan or Police</a:t>
            </a:r>
          </a:p>
          <a:p>
            <a:r>
              <a:rPr lang="en-US" sz="3800" smtClean="0"/>
              <a:t>PAIN</a:t>
            </a:r>
          </a:p>
          <a:p>
            <a:pPr lvl="1"/>
            <a:r>
              <a:rPr lang="en-US" smtClean="0"/>
              <a:t>Do a sternal rub</a:t>
            </a:r>
          </a:p>
          <a:p>
            <a:pPr lvl="1"/>
            <a:r>
              <a:rPr lang="en-US" smtClean="0"/>
              <a:t>Don’t slap</a:t>
            </a:r>
          </a:p>
          <a:p>
            <a:endParaRPr lang="en-US" smtClean="0"/>
          </a:p>
          <a:p>
            <a:r>
              <a:rPr lang="en-US" sz="3800" smtClean="0"/>
              <a:t>Tip: Always tell the person what you are going to do before you do it</a:t>
            </a:r>
            <a:endParaRPr lang="en-US" sz="3800" dirty="0"/>
          </a:p>
        </p:txBody>
      </p:sp>
      <p:pic>
        <p:nvPicPr>
          <p:cNvPr id="5" name="Picture 2" descr="https://s3.amazonaws.com/images.wealthyaffiliate.com/uploads/188738/wysiwyg/blogs/c8bbb1e001d05d3c4737ea05fe75c301_1384376501_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866047"/>
            <a:ext cx="2468406" cy="17236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66.media.tumblr.com/fe886996e7dfc30aff3d235f314d5838/tumblr_mybx6w0vGK1rath1zo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2971800"/>
            <a:ext cx="3733800"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20" y="5805264"/>
            <a:ext cx="2376264" cy="646331"/>
          </a:xfrm>
          <a:prstGeom prst="rect">
            <a:avLst/>
          </a:prstGeom>
          <a:noFill/>
        </p:spPr>
        <p:txBody>
          <a:bodyPr wrap="square" rtlCol="0">
            <a:spAutoFit/>
          </a:bodyPr>
          <a:lstStyle/>
          <a:p>
            <a:r>
              <a:rPr lang="en-US" sz="3600" dirty="0" smtClean="0">
                <a:latin typeface="Charter Black"/>
                <a:cs typeface="Charter Black"/>
              </a:rPr>
              <a:t>SAV</a:t>
            </a:r>
            <a:r>
              <a:rPr lang="en-US" sz="3600" dirty="0" smtClean="0">
                <a:solidFill>
                  <a:srgbClr val="FF6600"/>
                </a:solidFill>
                <a:latin typeface="Charter Black"/>
                <a:cs typeface="Charter Black"/>
              </a:rPr>
              <a:t>E</a:t>
            </a:r>
            <a:r>
              <a:rPr lang="en-US" sz="3600" dirty="0" smtClean="0">
                <a:latin typeface="Charter Black"/>
                <a:cs typeface="Charter Black"/>
              </a:rPr>
              <a:t> ME</a:t>
            </a:r>
            <a:endParaRPr lang="en-US" sz="3600" dirty="0">
              <a:latin typeface="Charter Black"/>
              <a:cs typeface="Charter Black"/>
            </a:endParaRPr>
          </a:p>
        </p:txBody>
      </p:sp>
    </p:spTree>
    <p:extLst>
      <p:ext uri="{BB962C8B-B14F-4D97-AF65-F5344CB8AC3E}">
        <p14:creationId xmlns:p14="http://schemas.microsoft.com/office/powerpoint/2010/main" val="17637013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32670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11663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911</a:t>
            </a:r>
            <a:endParaRPr lang="en-US" dirty="0">
              <a:solidFill>
                <a:schemeClr val="tx2"/>
              </a:solidFill>
            </a:endParaRPr>
          </a:p>
        </p:txBody>
      </p:sp>
      <p:sp>
        <p:nvSpPr>
          <p:cNvPr id="4" name="Content Placeholder 5"/>
          <p:cNvSpPr txBox="1">
            <a:spLocks/>
          </p:cNvSpPr>
          <p:nvPr/>
        </p:nvSpPr>
        <p:spPr>
          <a:xfrm>
            <a:off x="457200" y="1031032"/>
            <a:ext cx="8229600" cy="32689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Someone is unresponsive and not breathing</a:t>
            </a:r>
          </a:p>
          <a:p>
            <a:r>
              <a:rPr lang="en-US" smtClean="0"/>
              <a:t>Give your exact address</a:t>
            </a:r>
          </a:p>
          <a:p>
            <a:r>
              <a:rPr lang="en-US" smtClean="0"/>
              <a:t>If possible send someone to front door to show paramedics in</a:t>
            </a:r>
            <a:endParaRPr lang="en-US" dirty="0"/>
          </a:p>
        </p:txBody>
      </p:sp>
      <p:pic>
        <p:nvPicPr>
          <p:cNvPr id="5" name="Picture 2" descr="http://pad1.whstatic.com/images/thumb/4/4b/Perform-Rescue-Breathing-Step-4-Version-2.jpg/aid58667-728px-Perform-Rescue-Breathing-Step-4-Version-2.jpg"/>
          <p:cNvPicPr>
            <a:picLocks noChangeAspect="1" noChangeArrowheads="1"/>
          </p:cNvPicPr>
          <p:nvPr/>
        </p:nvPicPr>
        <p:blipFill rotWithShape="1">
          <a:blip r:embed="rId2">
            <a:extLst>
              <a:ext uri="{28A0092B-C50C-407E-A947-70E740481C1C}">
                <a14:useLocalDpi xmlns:a14="http://schemas.microsoft.com/office/drawing/2010/main" val="0"/>
              </a:ext>
            </a:extLst>
          </a:blip>
          <a:srcRect b="6640"/>
          <a:stretch/>
        </p:blipFill>
        <p:spPr bwMode="auto">
          <a:xfrm>
            <a:off x="4860032" y="3693840"/>
            <a:ext cx="4102452" cy="2872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bc ambula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993" r="9604" b="4926"/>
          <a:stretch/>
        </p:blipFill>
        <p:spPr bwMode="auto">
          <a:xfrm>
            <a:off x="371390" y="4623266"/>
            <a:ext cx="435301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2497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Recovery Position</a:t>
            </a:r>
            <a:endParaRPr lang="en-US" dirty="0">
              <a:solidFill>
                <a:schemeClr val="tx2"/>
              </a:solidFill>
            </a:endParaRPr>
          </a:p>
        </p:txBody>
      </p:sp>
      <p:sp>
        <p:nvSpPr>
          <p:cNvPr id="4" name="Content Placeholder 5"/>
          <p:cNvSpPr txBox="1">
            <a:spLocks/>
          </p:cNvSpPr>
          <p:nvPr/>
        </p:nvSpPr>
        <p:spPr>
          <a:xfrm>
            <a:off x="457200" y="1600201"/>
            <a:ext cx="8229600" cy="19008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mtClean="0"/>
              <a:t>If you have to leave the person at any time (to get naloxone, to call 911, etc.), place them in the recovery position</a:t>
            </a:r>
            <a:endParaRPr lang="en-CA" dirty="0"/>
          </a:p>
        </p:txBody>
      </p:sp>
      <p:pic>
        <p:nvPicPr>
          <p:cNvPr id="5" name="Picture 4"/>
          <p:cNvPicPr>
            <a:picLocks noChangeAspect="1"/>
          </p:cNvPicPr>
          <p:nvPr/>
        </p:nvPicPr>
        <p:blipFill>
          <a:blip r:embed="rId2"/>
          <a:stretch>
            <a:fillRect/>
          </a:stretch>
        </p:blipFill>
        <p:spPr>
          <a:xfrm>
            <a:off x="467544" y="3645024"/>
            <a:ext cx="8190056" cy="2612628"/>
          </a:xfrm>
          <a:prstGeom prst="rect">
            <a:avLst/>
          </a:prstGeom>
        </p:spPr>
      </p:pic>
    </p:spTree>
    <p:extLst>
      <p:ext uri="{BB962C8B-B14F-4D97-AF65-F5344CB8AC3E}">
        <p14:creationId xmlns:p14="http://schemas.microsoft.com/office/powerpoint/2010/main" val="44741717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Airway</a:t>
            </a:r>
            <a:endParaRPr lang="en-US" dirty="0">
              <a:solidFill>
                <a:schemeClr val="tx2"/>
              </a:solidFill>
            </a:endParaRPr>
          </a:p>
        </p:txBody>
      </p:sp>
      <p:sp>
        <p:nvSpPr>
          <p:cNvPr id="4" name="Content Placeholder 5"/>
          <p:cNvSpPr txBox="1">
            <a:spLocks/>
          </p:cNvSpPr>
          <p:nvPr/>
        </p:nvSpPr>
        <p:spPr>
          <a:xfrm>
            <a:off x="457200" y="1600201"/>
            <a:ext cx="8229600" cy="32689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Make sure nothing in mouth</a:t>
            </a:r>
          </a:p>
          <a:p>
            <a:r>
              <a:rPr lang="en-US" smtClean="0"/>
              <a:t>Tilt head back</a:t>
            </a:r>
            <a:endParaRPr lang="en-US" dirty="0"/>
          </a:p>
        </p:txBody>
      </p:sp>
      <p:pic>
        <p:nvPicPr>
          <p:cNvPr id="5" name="Picture 2" descr="https://upload.wikimedia.org/wikipedia/commons/5/58/Tongue-blocking-airway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02" y="3429000"/>
            <a:ext cx="4366998" cy="2221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pattersontroop440.org/Secure-Scout/Content/F-Aid-Picts/image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40643"/>
            <a:ext cx="4353222" cy="22219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20" y="5805264"/>
            <a:ext cx="2376264" cy="646331"/>
          </a:xfrm>
          <a:prstGeom prst="rect">
            <a:avLst/>
          </a:prstGeom>
          <a:noFill/>
        </p:spPr>
        <p:txBody>
          <a:bodyPr wrap="square" rtlCol="0">
            <a:spAutoFit/>
          </a:bodyPr>
          <a:lstStyle/>
          <a:p>
            <a:r>
              <a:rPr lang="en-US" sz="3600" dirty="0" smtClean="0">
                <a:latin typeface="Charter Black"/>
                <a:cs typeface="Charter Black"/>
              </a:rPr>
              <a:t>SAV</a:t>
            </a:r>
            <a:r>
              <a:rPr lang="en-US" sz="3600" dirty="0" smtClean="0">
                <a:solidFill>
                  <a:srgbClr val="FF6600"/>
                </a:solidFill>
                <a:latin typeface="Charter Black"/>
                <a:cs typeface="Charter Black"/>
              </a:rPr>
              <a:t>E</a:t>
            </a:r>
            <a:r>
              <a:rPr lang="en-US" sz="3600" dirty="0" smtClean="0">
                <a:latin typeface="Charter Black"/>
                <a:cs typeface="Charter Black"/>
              </a:rPr>
              <a:t> ME</a:t>
            </a:r>
            <a:endParaRPr lang="en-US" sz="3600" dirty="0">
              <a:latin typeface="Charter Black"/>
              <a:cs typeface="Charter Black"/>
            </a:endParaRPr>
          </a:p>
        </p:txBody>
      </p:sp>
    </p:spTree>
    <p:extLst>
      <p:ext uri="{BB962C8B-B14F-4D97-AF65-F5344CB8AC3E}">
        <p14:creationId xmlns:p14="http://schemas.microsoft.com/office/powerpoint/2010/main" val="38242506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1" name="Title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Ventilate</a:t>
            </a:r>
            <a:endParaRPr lang="en-US" dirty="0">
              <a:solidFill>
                <a:schemeClr val="tx2"/>
              </a:solidFill>
            </a:endParaRPr>
          </a:p>
        </p:txBody>
      </p:sp>
      <p:sp>
        <p:nvSpPr>
          <p:cNvPr id="12" name="Content Placeholder 5"/>
          <p:cNvSpPr txBox="1">
            <a:spLocks/>
          </p:cNvSpPr>
          <p:nvPr/>
        </p:nvSpPr>
        <p:spPr>
          <a:xfrm>
            <a:off x="457200" y="1600201"/>
            <a:ext cx="8229600" cy="326896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Pinch nose</a:t>
            </a:r>
          </a:p>
          <a:p>
            <a:r>
              <a:rPr lang="en-US" smtClean="0"/>
              <a:t>Start with 2 breaths</a:t>
            </a:r>
          </a:p>
          <a:p>
            <a:r>
              <a:rPr lang="en-US" smtClean="0"/>
              <a:t>1 breath every 5 seconds</a:t>
            </a:r>
          </a:p>
          <a:p>
            <a:r>
              <a:rPr lang="en-US" smtClean="0"/>
              <a:t>CRUCIAL to prevent brain injury and death</a:t>
            </a:r>
            <a:endParaRPr lang="en-US" dirty="0"/>
          </a:p>
        </p:txBody>
      </p:sp>
      <p:pic>
        <p:nvPicPr>
          <p:cNvPr id="13" name="Picture 2" descr="https://www.healthylife.com/hier/CPR_files/rescue_breathing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276" y="764704"/>
            <a:ext cx="2254374" cy="25809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teenhealthandwellness.com/app?service=documentimageredirect&amp;id=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077071"/>
            <a:ext cx="1561674" cy="2339672"/>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http://g02.a.alicdn.com/kf/HTB1Ifx8HVXXXXb0XFXXq6xXFXXXb/7-Rolls-36pcs-roll-CPR-Resuscitator-Rescue-Face-font-b-Shields-b-font-With-One-way.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 name="TextBox 16"/>
          <p:cNvSpPr txBox="1"/>
          <p:nvPr/>
        </p:nvSpPr>
        <p:spPr>
          <a:xfrm>
            <a:off x="251520" y="5805264"/>
            <a:ext cx="2376264" cy="646331"/>
          </a:xfrm>
          <a:prstGeom prst="rect">
            <a:avLst/>
          </a:prstGeom>
          <a:noFill/>
        </p:spPr>
        <p:txBody>
          <a:bodyPr wrap="square" rtlCol="0">
            <a:spAutoFit/>
          </a:bodyPr>
          <a:lstStyle/>
          <a:p>
            <a:r>
              <a:rPr lang="en-US" sz="3600" dirty="0" smtClean="0">
                <a:latin typeface="Charter Black"/>
                <a:cs typeface="Charter Black"/>
              </a:rPr>
              <a:t>SAV</a:t>
            </a:r>
            <a:r>
              <a:rPr lang="en-US" sz="3600" dirty="0" smtClean="0">
                <a:solidFill>
                  <a:srgbClr val="FF6600"/>
                </a:solidFill>
                <a:latin typeface="Charter Black"/>
                <a:cs typeface="Charter Black"/>
              </a:rPr>
              <a:t>E</a:t>
            </a:r>
            <a:r>
              <a:rPr lang="en-US" sz="3600" dirty="0" smtClean="0">
                <a:latin typeface="Charter Black"/>
                <a:cs typeface="Charter Black"/>
              </a:rPr>
              <a:t> ME</a:t>
            </a:r>
            <a:endParaRPr lang="en-US" sz="3600" dirty="0">
              <a:latin typeface="Charter Black"/>
              <a:cs typeface="Charter Black"/>
            </a:endParaRPr>
          </a:p>
        </p:txBody>
      </p:sp>
    </p:spTree>
    <p:extLst>
      <p:ext uri="{BB962C8B-B14F-4D97-AF65-F5344CB8AC3E}">
        <p14:creationId xmlns:p14="http://schemas.microsoft.com/office/powerpoint/2010/main" val="32133314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What if you are told to give chest compressions (CPR)?</a:t>
            </a:r>
            <a:endParaRPr lang="en-US" dirty="0">
              <a:solidFill>
                <a:schemeClr val="tx2"/>
              </a:solidFill>
            </a:endParaRPr>
          </a:p>
        </p:txBody>
      </p:sp>
      <p:sp>
        <p:nvSpPr>
          <p:cNvPr id="4" name="Content Placeholder 5"/>
          <p:cNvSpPr txBox="1">
            <a:spLocks/>
          </p:cNvSpPr>
          <p:nvPr/>
        </p:nvSpPr>
        <p:spPr>
          <a:xfrm>
            <a:off x="457200" y="1600200"/>
            <a:ext cx="8229600" cy="4648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smtClean="0"/>
              <a:t>Rescue breathing is a crucial part of the response to an opioid overdose</a:t>
            </a:r>
          </a:p>
          <a:p>
            <a:r>
              <a:rPr lang="en-US" sz="2800" smtClean="0"/>
              <a:t>If the person has a pulse, compressions are not necessary (but will not cause harm either)</a:t>
            </a:r>
          </a:p>
          <a:p>
            <a:r>
              <a:rPr lang="en-US" sz="2800" smtClean="0"/>
              <a:t>If you do not know how long someone has been unconscious for chest compressions may be necessary.</a:t>
            </a:r>
          </a:p>
          <a:p>
            <a:r>
              <a:rPr lang="en-US" sz="2800" smtClean="0"/>
              <a:t>Failing to provide breaths (with or without compressions) increases the risk of brain injury from lack of oxygen</a:t>
            </a:r>
            <a:endParaRPr lang="en-US" sz="2800" dirty="0"/>
          </a:p>
        </p:txBody>
      </p:sp>
    </p:spTree>
    <p:extLst>
      <p:ext uri="{BB962C8B-B14F-4D97-AF65-F5344CB8AC3E}">
        <p14:creationId xmlns:p14="http://schemas.microsoft.com/office/powerpoint/2010/main" val="25995062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4462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Evaluate</a:t>
            </a:r>
            <a:endParaRPr lang="en-US" dirty="0">
              <a:solidFill>
                <a:schemeClr val="tx2"/>
              </a:solidFill>
            </a:endParaRPr>
          </a:p>
        </p:txBody>
      </p:sp>
      <p:sp>
        <p:nvSpPr>
          <p:cNvPr id="4" name="Content Placeholder 5"/>
          <p:cNvSpPr txBox="1">
            <a:spLocks/>
          </p:cNvSpPr>
          <p:nvPr/>
        </p:nvSpPr>
        <p:spPr>
          <a:xfrm>
            <a:off x="457200" y="1196752"/>
            <a:ext cx="8229600" cy="3268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Has the person started to breath on their own again?</a:t>
            </a:r>
            <a:endParaRPr lang="en-US" dirty="0"/>
          </a:p>
        </p:txBody>
      </p:sp>
      <p:sp>
        <p:nvSpPr>
          <p:cNvPr id="5" name="TextBox 4"/>
          <p:cNvSpPr txBox="1"/>
          <p:nvPr/>
        </p:nvSpPr>
        <p:spPr>
          <a:xfrm>
            <a:off x="251520" y="5805264"/>
            <a:ext cx="2376264" cy="646331"/>
          </a:xfrm>
          <a:prstGeom prst="rect">
            <a:avLst/>
          </a:prstGeom>
          <a:noFill/>
        </p:spPr>
        <p:txBody>
          <a:bodyPr wrap="square" rtlCol="0">
            <a:spAutoFit/>
          </a:bodyPr>
          <a:lstStyle/>
          <a:p>
            <a:r>
              <a:rPr lang="en-US" sz="3600" dirty="0" smtClean="0">
                <a:latin typeface="Charter Black"/>
                <a:cs typeface="Charter Black"/>
              </a:rPr>
              <a:t>SAV</a:t>
            </a:r>
            <a:r>
              <a:rPr lang="en-US" sz="3600" dirty="0" smtClean="0">
                <a:solidFill>
                  <a:srgbClr val="FF6600"/>
                </a:solidFill>
                <a:latin typeface="Charter Black"/>
                <a:cs typeface="Charter Black"/>
              </a:rPr>
              <a:t>E</a:t>
            </a:r>
            <a:r>
              <a:rPr lang="en-US" sz="3600" dirty="0" smtClean="0">
                <a:latin typeface="Charter Black"/>
                <a:cs typeface="Charter Black"/>
              </a:rPr>
              <a:t> ME</a:t>
            </a:r>
            <a:endParaRPr lang="en-US" sz="3600" dirty="0">
              <a:latin typeface="Charter Black"/>
              <a:cs typeface="Charter Black"/>
            </a:endParaRPr>
          </a:p>
        </p:txBody>
      </p:sp>
      <p:pic>
        <p:nvPicPr>
          <p:cNvPr id="6" name="Picture 5"/>
          <p:cNvPicPr>
            <a:picLocks noChangeAspect="1"/>
          </p:cNvPicPr>
          <p:nvPr/>
        </p:nvPicPr>
        <p:blipFill>
          <a:blip r:embed="rId2"/>
          <a:stretch>
            <a:fillRect/>
          </a:stretch>
        </p:blipFill>
        <p:spPr>
          <a:xfrm>
            <a:off x="611560" y="2780928"/>
            <a:ext cx="3528392" cy="2981492"/>
          </a:xfrm>
          <a:prstGeom prst="rect">
            <a:avLst/>
          </a:prstGeom>
        </p:spPr>
      </p:pic>
      <p:pic>
        <p:nvPicPr>
          <p:cNvPr id="7" name="Picture 6"/>
          <p:cNvPicPr>
            <a:picLocks noChangeAspect="1"/>
          </p:cNvPicPr>
          <p:nvPr/>
        </p:nvPicPr>
        <p:blipFill>
          <a:blip r:embed="rId3"/>
          <a:stretch>
            <a:fillRect/>
          </a:stretch>
        </p:blipFill>
        <p:spPr>
          <a:xfrm>
            <a:off x="3419872" y="2492895"/>
            <a:ext cx="3528392" cy="3740345"/>
          </a:xfrm>
          <a:prstGeom prst="rect">
            <a:avLst/>
          </a:prstGeom>
        </p:spPr>
      </p:pic>
    </p:spTree>
    <p:extLst>
      <p:ext uri="{BB962C8B-B14F-4D97-AF65-F5344CB8AC3E}">
        <p14:creationId xmlns:p14="http://schemas.microsoft.com/office/powerpoint/2010/main" val="27091140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1644"/>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smtClean="0">
                <a:solidFill>
                  <a:schemeClr val="tx2"/>
                </a:solidFill>
              </a:rPr>
              <a:t>Overdose Response - no naloxone</a:t>
            </a:r>
            <a:endParaRPr lang="en-CA" sz="4000" dirty="0">
              <a:solidFill>
                <a:schemeClr val="tx2"/>
              </a:solidFill>
            </a:endParaRPr>
          </a:p>
        </p:txBody>
      </p:sp>
      <p:pic>
        <p:nvPicPr>
          <p:cNvPr id="3" name="Picture 2"/>
          <p:cNvPicPr>
            <a:picLocks noChangeAspect="1"/>
          </p:cNvPicPr>
          <p:nvPr/>
        </p:nvPicPr>
        <p:blipFill>
          <a:blip r:embed="rId2"/>
          <a:stretch>
            <a:fillRect/>
          </a:stretch>
        </p:blipFill>
        <p:spPr>
          <a:xfrm>
            <a:off x="467544" y="1517788"/>
            <a:ext cx="6401157" cy="427077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455" b="100000" l="2256" r="100000"/>
                    </a14:imgEffect>
                  </a14:imgLayer>
                </a14:imgProps>
              </a:ext>
            </a:extLst>
          </a:blip>
          <a:stretch>
            <a:fillRect/>
          </a:stretch>
        </p:blipFill>
        <p:spPr>
          <a:xfrm>
            <a:off x="4860032" y="3750036"/>
            <a:ext cx="4131196" cy="2847316"/>
          </a:xfrm>
          <a:prstGeom prst="rect">
            <a:avLst/>
          </a:prstGeom>
        </p:spPr>
      </p:pic>
    </p:spTree>
    <p:extLst>
      <p:ext uri="{BB962C8B-B14F-4D97-AF65-F5344CB8AC3E}">
        <p14:creationId xmlns:p14="http://schemas.microsoft.com/office/powerpoint/2010/main" val="31801923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Responding With Naloxone</a:t>
            </a:r>
            <a:endParaRPr lang="en-US" dirty="0">
              <a:solidFill>
                <a:schemeClr val="tx2"/>
              </a:solidFill>
            </a:endParaRPr>
          </a:p>
        </p:txBody>
      </p:sp>
      <p:sp>
        <p:nvSpPr>
          <p:cNvPr id="4" name="TextBox 3"/>
          <p:cNvSpPr txBox="1"/>
          <p:nvPr/>
        </p:nvSpPr>
        <p:spPr>
          <a:xfrm>
            <a:off x="539552" y="5229200"/>
            <a:ext cx="7848872" cy="954107"/>
          </a:xfrm>
          <a:prstGeom prst="rect">
            <a:avLst/>
          </a:prstGeom>
          <a:noFill/>
          <a:ln>
            <a:solidFill>
              <a:srgbClr val="7F7F7F"/>
            </a:solidFill>
          </a:ln>
        </p:spPr>
        <p:txBody>
          <a:bodyPr wrap="square" rtlCol="0">
            <a:spAutoFit/>
          </a:bodyPr>
          <a:lstStyle/>
          <a:p>
            <a:pPr algn="ctr"/>
            <a:r>
              <a:rPr lang="en-US" sz="2800" b="1" dirty="0" smtClean="0"/>
              <a:t>Always tell the person who overdosed what you are doing before you do it</a:t>
            </a:r>
            <a:endParaRPr lang="en-US" sz="2800" b="1"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156" b="16649"/>
          <a:stretch/>
        </p:blipFill>
        <p:spPr bwMode="auto">
          <a:xfrm>
            <a:off x="323528" y="1340768"/>
            <a:ext cx="8400462" cy="375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652120" y="2996951"/>
            <a:ext cx="3187080" cy="2095541"/>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25425979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TTH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1507" y="5780429"/>
            <a:ext cx="2442493" cy="107757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5375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smtClean="0"/>
              <a:t>Tolerance</a:t>
            </a:r>
            <a:endParaRPr lang="en-CA" dirty="0"/>
          </a:p>
        </p:txBody>
      </p:sp>
      <p:pic>
        <p:nvPicPr>
          <p:cNvPr id="7" name="Picture 6"/>
          <p:cNvPicPr>
            <a:picLocks noChangeAspect="1"/>
          </p:cNvPicPr>
          <p:nvPr/>
        </p:nvPicPr>
        <p:blipFill>
          <a:blip r:embed="rId3">
            <a:duotone>
              <a:schemeClr val="accent6">
                <a:shade val="45000"/>
                <a:satMod val="135000"/>
              </a:schemeClr>
              <a:prstClr val="white"/>
            </a:duotone>
          </a:blip>
          <a:stretch>
            <a:fillRect/>
          </a:stretch>
        </p:blipFill>
        <p:spPr>
          <a:xfrm>
            <a:off x="6780583" y="1339672"/>
            <a:ext cx="2039889" cy="2039889"/>
          </a:xfrm>
          <a:prstGeom prst="rect">
            <a:avLst/>
          </a:prstGeom>
        </p:spPr>
      </p:pic>
      <p:sp>
        <p:nvSpPr>
          <p:cNvPr id="8" name="TextBox 7"/>
          <p:cNvSpPr txBox="1"/>
          <p:nvPr/>
        </p:nvSpPr>
        <p:spPr>
          <a:xfrm>
            <a:off x="611560" y="1257722"/>
            <a:ext cx="7920880" cy="4031873"/>
          </a:xfrm>
          <a:prstGeom prst="rect">
            <a:avLst/>
          </a:prstGeom>
          <a:noFill/>
        </p:spPr>
        <p:txBody>
          <a:bodyPr wrap="square" rtlCol="0">
            <a:spAutoFit/>
          </a:bodyPr>
          <a:lstStyle/>
          <a:p>
            <a:r>
              <a:rPr lang="en-CA" sz="3200" dirty="0" smtClean="0"/>
              <a:t>Lower tolerance when you have:</a:t>
            </a:r>
          </a:p>
          <a:p>
            <a:pPr marL="285750" indent="-285750">
              <a:buFont typeface="Arial" panose="020B0604020202020204" pitchFamily="34" charset="0"/>
              <a:buChar char="•"/>
            </a:pPr>
            <a:r>
              <a:rPr lang="en-CA" sz="3200" dirty="0" smtClean="0"/>
              <a:t>Taken a break from using</a:t>
            </a:r>
          </a:p>
          <a:p>
            <a:pPr marL="285750" indent="-285750">
              <a:buFont typeface="Arial" panose="020B0604020202020204" pitchFamily="34" charset="0"/>
              <a:buChar char="•"/>
            </a:pPr>
            <a:r>
              <a:rPr lang="en-CA" sz="3200" dirty="0" smtClean="0"/>
              <a:t>Recently been in detox/treatment</a:t>
            </a:r>
          </a:p>
          <a:p>
            <a:pPr marL="285750" indent="-285750">
              <a:buFont typeface="Arial" panose="020B0604020202020204" pitchFamily="34" charset="0"/>
              <a:buChar char="•"/>
            </a:pPr>
            <a:r>
              <a:rPr lang="en-CA" sz="3200" dirty="0" smtClean="0"/>
              <a:t>Recently been incarcerated</a:t>
            </a:r>
          </a:p>
          <a:p>
            <a:pPr marL="285750" indent="-285750">
              <a:buFont typeface="Arial" panose="020B0604020202020204" pitchFamily="34" charset="0"/>
              <a:buChar char="•"/>
            </a:pPr>
            <a:r>
              <a:rPr lang="en-CA" sz="3200" dirty="0" smtClean="0"/>
              <a:t>Recently started using</a:t>
            </a:r>
          </a:p>
          <a:p>
            <a:pPr marL="285750" indent="-285750">
              <a:buFont typeface="Arial" panose="020B0604020202020204" pitchFamily="34" charset="0"/>
              <a:buChar char="•"/>
            </a:pPr>
            <a:r>
              <a:rPr lang="en-CA" sz="3200" dirty="0" smtClean="0"/>
              <a:t>Lung, liver &amp; other health issues (e.g. asthma, COPD, Hep C)</a:t>
            </a:r>
          </a:p>
          <a:p>
            <a:pPr marL="285750" indent="-285750">
              <a:buFont typeface="Arial" panose="020B0604020202020204" pitchFamily="34" charset="0"/>
              <a:buChar char="•"/>
            </a:pPr>
            <a:r>
              <a:rPr lang="en-CA" sz="3200" dirty="0" smtClean="0"/>
              <a:t>Had a recent overdose</a:t>
            </a:r>
            <a:endParaRPr lang="en-CA" sz="3200" dirty="0"/>
          </a:p>
        </p:txBody>
      </p:sp>
    </p:spTree>
    <p:extLst>
      <p:ext uri="{BB962C8B-B14F-4D97-AF65-F5344CB8AC3E}">
        <p14:creationId xmlns:p14="http://schemas.microsoft.com/office/powerpoint/2010/main" val="3902930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5584" y="127962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313184" y="127501"/>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Muscular Injection</a:t>
            </a:r>
            <a:endParaRPr lang="en-US" dirty="0">
              <a:solidFill>
                <a:schemeClr val="tx2"/>
              </a:solidFill>
            </a:endParaRPr>
          </a:p>
        </p:txBody>
      </p:sp>
      <p:sp>
        <p:nvSpPr>
          <p:cNvPr id="4" name="Content Placeholder 5"/>
          <p:cNvSpPr txBox="1">
            <a:spLocks/>
          </p:cNvSpPr>
          <p:nvPr/>
        </p:nvSpPr>
        <p:spPr>
          <a:xfrm>
            <a:off x="313184" y="1198493"/>
            <a:ext cx="8229600" cy="3268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Tap or swirl all medication to the bottom</a:t>
            </a:r>
          </a:p>
          <a:p>
            <a:r>
              <a:rPr lang="en-US" smtClean="0"/>
              <a:t>Snap away from you (gentle but firm)</a:t>
            </a:r>
          </a:p>
          <a:p>
            <a:r>
              <a:rPr lang="en-US" smtClean="0"/>
              <a:t>Draw up all fluid into the Vanishpoint syringe</a:t>
            </a:r>
          </a:p>
          <a:p>
            <a:r>
              <a:rPr lang="en-US" smtClean="0"/>
              <a:t>Remove most of the air</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858" y="1043050"/>
            <a:ext cx="1361626" cy="1692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2997810" y="5226099"/>
            <a:ext cx="2860349" cy="1371253"/>
          </a:xfrm>
          <a:prstGeom prst="rect">
            <a:avLst/>
          </a:prstGeom>
        </p:spPr>
      </p:pic>
      <p:pic>
        <p:nvPicPr>
          <p:cNvPr id="7" name="Picture 6"/>
          <p:cNvPicPr>
            <a:picLocks noChangeAspect="1"/>
          </p:cNvPicPr>
          <p:nvPr/>
        </p:nvPicPr>
        <p:blipFill>
          <a:blip r:embed="rId4"/>
          <a:stretch>
            <a:fillRect/>
          </a:stretch>
        </p:blipFill>
        <p:spPr>
          <a:xfrm>
            <a:off x="6898456" y="4582869"/>
            <a:ext cx="1778000" cy="1841500"/>
          </a:xfrm>
          <a:prstGeom prst="rect">
            <a:avLst/>
          </a:prstGeom>
        </p:spPr>
      </p:pic>
      <p:sp>
        <p:nvSpPr>
          <p:cNvPr id="8" name="TextBox 7"/>
          <p:cNvSpPr txBox="1"/>
          <p:nvPr/>
        </p:nvSpPr>
        <p:spPr>
          <a:xfrm>
            <a:off x="107504" y="5951021"/>
            <a:ext cx="2376264" cy="646331"/>
          </a:xfrm>
          <a:prstGeom prst="rect">
            <a:avLst/>
          </a:prstGeom>
          <a:noFill/>
        </p:spPr>
        <p:txBody>
          <a:bodyPr wrap="square" rtlCol="0">
            <a:spAutoFit/>
          </a:bodyPr>
          <a:lstStyle/>
          <a:p>
            <a:r>
              <a:rPr lang="en-US" sz="3600" dirty="0" smtClean="0">
                <a:latin typeface="Charter Black"/>
                <a:cs typeface="Charter Black"/>
              </a:rPr>
              <a:t>SAV</a:t>
            </a:r>
            <a:r>
              <a:rPr lang="en-US" sz="3600" dirty="0" smtClean="0">
                <a:solidFill>
                  <a:srgbClr val="FF6600"/>
                </a:solidFill>
                <a:latin typeface="Charter Black"/>
                <a:cs typeface="Charter Black"/>
              </a:rPr>
              <a:t>E</a:t>
            </a:r>
            <a:r>
              <a:rPr lang="en-US" sz="3600" dirty="0" smtClean="0">
                <a:latin typeface="Charter Black"/>
                <a:cs typeface="Charter Black"/>
              </a:rPr>
              <a:t> ME</a:t>
            </a:r>
            <a:endParaRPr lang="en-US" sz="3600" dirty="0">
              <a:latin typeface="Charter Black"/>
              <a:cs typeface="Charter Black"/>
            </a:endParaRPr>
          </a:p>
        </p:txBody>
      </p:sp>
    </p:spTree>
    <p:extLst>
      <p:ext uri="{BB962C8B-B14F-4D97-AF65-F5344CB8AC3E}">
        <p14:creationId xmlns:p14="http://schemas.microsoft.com/office/powerpoint/2010/main" val="28259391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Muscular Injection</a:t>
            </a:r>
            <a:endParaRPr lang="en-US" dirty="0">
              <a:solidFill>
                <a:schemeClr val="tx2"/>
              </a:solidFill>
            </a:endParaRPr>
          </a:p>
        </p:txBody>
      </p:sp>
      <p:sp>
        <p:nvSpPr>
          <p:cNvPr id="4" name="Content Placeholder 5"/>
          <p:cNvSpPr txBox="1">
            <a:spLocks/>
          </p:cNvSpPr>
          <p:nvPr/>
        </p:nvSpPr>
        <p:spPr>
          <a:xfrm>
            <a:off x="457200" y="1149897"/>
            <a:ext cx="8229600" cy="4565103"/>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At 90 degrees into large </a:t>
            </a:r>
            <a:r>
              <a:rPr lang="en-US" b="1" smtClean="0"/>
              <a:t>muscle</a:t>
            </a:r>
          </a:p>
          <a:p>
            <a:pPr lvl="1"/>
            <a:r>
              <a:rPr lang="en-US" smtClean="0"/>
              <a:t>Thigh (recommended)</a:t>
            </a:r>
          </a:p>
          <a:p>
            <a:pPr lvl="1"/>
            <a:r>
              <a:rPr lang="en-US" smtClean="0"/>
              <a:t>Upper Arm</a:t>
            </a:r>
          </a:p>
          <a:p>
            <a:pPr lvl="1"/>
            <a:r>
              <a:rPr lang="en-US" smtClean="0"/>
              <a:t>Butt</a:t>
            </a:r>
          </a:p>
          <a:p>
            <a:r>
              <a:rPr lang="en-US" smtClean="0"/>
              <a:t>It is ok to inject through clothes</a:t>
            </a:r>
          </a:p>
          <a:p>
            <a:r>
              <a:rPr lang="en-US" smtClean="0"/>
              <a:t>Be firm and steady – no windup necessary, the needle could bend</a:t>
            </a:r>
          </a:p>
          <a:p>
            <a:r>
              <a:rPr lang="en-US" smtClean="0"/>
              <a:t>Push the plunger all the way until you hear a click (probably much further than you would expect)</a:t>
            </a:r>
            <a:endParaRPr lang="en-US" dirty="0"/>
          </a:p>
        </p:txBody>
      </p:sp>
      <p:pic>
        <p:nvPicPr>
          <p:cNvPr id="5" name="Picture 2" descr="https://qph.is.quoracdn.net/main-qimg-f914a1be3577b80da8fe8027358cf574?convert_to_webp=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722" y="1340769"/>
            <a:ext cx="1591477" cy="22406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5805264"/>
            <a:ext cx="2376264" cy="646331"/>
          </a:xfrm>
          <a:prstGeom prst="rect">
            <a:avLst/>
          </a:prstGeom>
          <a:noFill/>
        </p:spPr>
        <p:txBody>
          <a:bodyPr wrap="square" rtlCol="0">
            <a:spAutoFit/>
          </a:bodyPr>
          <a:lstStyle/>
          <a:p>
            <a:r>
              <a:rPr lang="en-US" sz="3600" dirty="0" smtClean="0">
                <a:latin typeface="Charter Black"/>
                <a:cs typeface="Charter Black"/>
              </a:rPr>
              <a:t>SAV</a:t>
            </a:r>
            <a:r>
              <a:rPr lang="en-US" sz="3600" dirty="0" smtClean="0">
                <a:solidFill>
                  <a:srgbClr val="FF6600"/>
                </a:solidFill>
                <a:latin typeface="Charter Black"/>
                <a:cs typeface="Charter Black"/>
              </a:rPr>
              <a:t>E</a:t>
            </a:r>
            <a:r>
              <a:rPr lang="en-US" sz="3600" dirty="0" smtClean="0">
                <a:latin typeface="Charter Black"/>
                <a:cs typeface="Charter Black"/>
              </a:rPr>
              <a:t> ME</a:t>
            </a:r>
            <a:endParaRPr lang="en-US" sz="3600" dirty="0">
              <a:latin typeface="Charter Black"/>
              <a:cs typeface="Charter Black"/>
            </a:endParaRPr>
          </a:p>
        </p:txBody>
      </p:sp>
    </p:spTree>
    <p:extLst>
      <p:ext uri="{BB962C8B-B14F-4D97-AF65-F5344CB8AC3E}">
        <p14:creationId xmlns:p14="http://schemas.microsoft.com/office/powerpoint/2010/main" val="3775035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4462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Evaluate</a:t>
            </a:r>
            <a:endParaRPr lang="en-US" dirty="0">
              <a:solidFill>
                <a:schemeClr val="tx2"/>
              </a:solidFill>
            </a:endParaRPr>
          </a:p>
        </p:txBody>
      </p:sp>
      <p:sp>
        <p:nvSpPr>
          <p:cNvPr id="4" name="Content Placeholder 5"/>
          <p:cNvSpPr txBox="1">
            <a:spLocks/>
          </p:cNvSpPr>
          <p:nvPr/>
        </p:nvSpPr>
        <p:spPr>
          <a:xfrm>
            <a:off x="457200" y="1196752"/>
            <a:ext cx="8229600" cy="32689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Has the person started to breath on their own again?</a:t>
            </a:r>
            <a:endParaRPr lang="en-US" dirty="0"/>
          </a:p>
        </p:txBody>
      </p:sp>
      <p:sp>
        <p:nvSpPr>
          <p:cNvPr id="5" name="TextBox 4"/>
          <p:cNvSpPr txBox="1"/>
          <p:nvPr/>
        </p:nvSpPr>
        <p:spPr>
          <a:xfrm>
            <a:off x="251520" y="5805264"/>
            <a:ext cx="2376264" cy="646331"/>
          </a:xfrm>
          <a:prstGeom prst="rect">
            <a:avLst/>
          </a:prstGeom>
          <a:noFill/>
        </p:spPr>
        <p:txBody>
          <a:bodyPr wrap="square" rtlCol="0">
            <a:spAutoFit/>
          </a:bodyPr>
          <a:lstStyle/>
          <a:p>
            <a:r>
              <a:rPr lang="en-US" sz="3600" dirty="0" smtClean="0">
                <a:latin typeface="Charter Black"/>
                <a:cs typeface="Charter Black"/>
              </a:rPr>
              <a:t>SAV</a:t>
            </a:r>
            <a:r>
              <a:rPr lang="en-US" sz="3600" dirty="0" smtClean="0">
                <a:solidFill>
                  <a:srgbClr val="FF6600"/>
                </a:solidFill>
                <a:latin typeface="Charter Black"/>
                <a:cs typeface="Charter Black"/>
              </a:rPr>
              <a:t>E</a:t>
            </a:r>
            <a:r>
              <a:rPr lang="en-US" sz="3600" dirty="0" smtClean="0">
                <a:latin typeface="Charter Black"/>
                <a:cs typeface="Charter Black"/>
              </a:rPr>
              <a:t> ME</a:t>
            </a:r>
            <a:endParaRPr lang="en-US" sz="3600" dirty="0">
              <a:latin typeface="Charter Black"/>
              <a:cs typeface="Charter Black"/>
            </a:endParaRPr>
          </a:p>
        </p:txBody>
      </p:sp>
      <p:pic>
        <p:nvPicPr>
          <p:cNvPr id="6" name="Picture 5"/>
          <p:cNvPicPr>
            <a:picLocks noChangeAspect="1"/>
          </p:cNvPicPr>
          <p:nvPr/>
        </p:nvPicPr>
        <p:blipFill>
          <a:blip r:embed="rId2"/>
          <a:stretch>
            <a:fillRect/>
          </a:stretch>
        </p:blipFill>
        <p:spPr>
          <a:xfrm>
            <a:off x="611560" y="2780928"/>
            <a:ext cx="3528392" cy="2981492"/>
          </a:xfrm>
          <a:prstGeom prst="rect">
            <a:avLst/>
          </a:prstGeom>
        </p:spPr>
      </p:pic>
      <p:pic>
        <p:nvPicPr>
          <p:cNvPr id="7" name="Picture 6"/>
          <p:cNvPicPr>
            <a:picLocks noChangeAspect="1"/>
          </p:cNvPicPr>
          <p:nvPr/>
        </p:nvPicPr>
        <p:blipFill>
          <a:blip r:embed="rId3"/>
          <a:stretch>
            <a:fillRect/>
          </a:stretch>
        </p:blipFill>
        <p:spPr>
          <a:xfrm>
            <a:off x="3419872" y="2492895"/>
            <a:ext cx="3528392" cy="3740345"/>
          </a:xfrm>
          <a:prstGeom prst="rect">
            <a:avLst/>
          </a:prstGeom>
        </p:spPr>
      </p:pic>
    </p:spTree>
    <p:extLst>
      <p:ext uri="{BB962C8B-B14F-4D97-AF65-F5344CB8AC3E}">
        <p14:creationId xmlns:p14="http://schemas.microsoft.com/office/powerpoint/2010/main" val="17038460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84168" y="1268760"/>
            <a:ext cx="2376488" cy="2470150"/>
            <a:chOff x="3160543" y="3099888"/>
            <a:chExt cx="2376488" cy="247015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543" y="3099888"/>
              <a:ext cx="2376488" cy="247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79912" y="4221088"/>
              <a:ext cx="648072" cy="461665"/>
            </a:xfrm>
            <a:prstGeom prst="rect">
              <a:avLst/>
            </a:prstGeom>
            <a:noFill/>
          </p:spPr>
          <p:txBody>
            <a:bodyPr wrap="square" rtlCol="0">
              <a:spAutoFit/>
            </a:bodyPr>
            <a:lstStyle/>
            <a:p>
              <a:r>
                <a:rPr lang="en-CA" sz="2400" dirty="0">
                  <a:latin typeface="Arial Black" panose="020B0A04020102020204" pitchFamily="34" charset="0"/>
                </a:rPr>
                <a:t>4</a:t>
              </a:r>
              <a:r>
                <a:rPr lang="en-CA" sz="2400" dirty="0" smtClean="0">
                  <a:latin typeface="Arial Black" panose="020B0A04020102020204" pitchFamily="34" charset="0"/>
                </a:rPr>
                <a:t> -</a:t>
              </a:r>
              <a:endParaRPr lang="en-CA" sz="2400" dirty="0">
                <a:latin typeface="Arial Black" panose="020B0A04020102020204" pitchFamily="34" charset="0"/>
              </a:endParaRPr>
            </a:p>
          </p:txBody>
        </p:sp>
      </p:grpSp>
      <p:sp>
        <p:nvSpPr>
          <p:cNvPr id="5" name="Title 1"/>
          <p:cNvSpPr txBox="1">
            <a:spLocks/>
          </p:cNvSpPr>
          <p:nvPr/>
        </p:nvSpPr>
        <p:spPr>
          <a:xfrm>
            <a:off x="609600" y="12778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Title 4"/>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Evaluate</a:t>
            </a:r>
            <a:endParaRPr lang="en-US" dirty="0">
              <a:solidFill>
                <a:schemeClr val="tx2"/>
              </a:solidFill>
            </a:endParaRPr>
          </a:p>
        </p:txBody>
      </p:sp>
      <p:sp>
        <p:nvSpPr>
          <p:cNvPr id="7" name="Content Placeholder 5"/>
          <p:cNvSpPr txBox="1">
            <a:spLocks/>
          </p:cNvSpPr>
          <p:nvPr/>
        </p:nvSpPr>
        <p:spPr>
          <a:xfrm>
            <a:off x="457200" y="1340768"/>
            <a:ext cx="5987008" cy="367240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Wait at least 4 minutes</a:t>
            </a:r>
          </a:p>
          <a:p>
            <a:r>
              <a:rPr lang="en-US" smtClean="0"/>
              <a:t>Continue breaths </a:t>
            </a:r>
          </a:p>
          <a:p>
            <a:pPr lvl="1"/>
            <a:r>
              <a:rPr lang="en-US" b="1" smtClean="0"/>
              <a:t>Approximately 40-50 breaths before you consider a second dose</a:t>
            </a:r>
            <a:endParaRPr lang="en-US" b="1"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93096"/>
            <a:ext cx="2620991"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l="19460" t="33445" r="18198" b="21405"/>
          <a:stretch/>
        </p:blipFill>
        <p:spPr>
          <a:xfrm>
            <a:off x="4947185" y="4482563"/>
            <a:ext cx="3458096" cy="1349257"/>
          </a:xfrm>
          <a:prstGeom prst="rect">
            <a:avLst/>
          </a:prstGeom>
        </p:spPr>
      </p:pic>
    </p:spTree>
    <p:extLst>
      <p:ext uri="{BB962C8B-B14F-4D97-AF65-F5344CB8AC3E}">
        <p14:creationId xmlns:p14="http://schemas.microsoft.com/office/powerpoint/2010/main" val="36461235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1338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3" name="Title 4"/>
          <p:cNvSpPr txBox="1">
            <a:spLocks/>
          </p:cNvSpPr>
          <p:nvPr/>
        </p:nvSpPr>
        <p:spPr>
          <a:xfrm>
            <a:off x="457200" y="4462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Evaluate</a:t>
            </a:r>
            <a:endParaRPr lang="en-US" dirty="0">
              <a:solidFill>
                <a:schemeClr val="tx2"/>
              </a:solidFill>
            </a:endParaRPr>
          </a:p>
        </p:txBody>
      </p:sp>
      <p:sp>
        <p:nvSpPr>
          <p:cNvPr id="4" name="Content Placeholder 5"/>
          <p:cNvSpPr txBox="1">
            <a:spLocks/>
          </p:cNvSpPr>
          <p:nvPr/>
        </p:nvSpPr>
        <p:spPr>
          <a:xfrm>
            <a:off x="457200" y="1196752"/>
            <a:ext cx="8229600" cy="496855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Goal is for someone to be breathing on their own (at least 1 breath every 5 seconds)</a:t>
            </a:r>
          </a:p>
          <a:p>
            <a:r>
              <a:rPr lang="en-US" b="1" dirty="0" smtClean="0"/>
              <a:t>It is OK if they are not fully conscious</a:t>
            </a:r>
          </a:p>
          <a:p>
            <a:r>
              <a:rPr lang="en-US" u="sng" dirty="0" smtClean="0"/>
              <a:t>Give as little medication as possible to restore breathing</a:t>
            </a:r>
          </a:p>
          <a:p>
            <a:pPr lvl="1"/>
            <a:r>
              <a:rPr lang="en-US" dirty="0" smtClean="0"/>
              <a:t>Less likely to cause opioid withdrawal</a:t>
            </a:r>
          </a:p>
          <a:p>
            <a:pPr lvl="1"/>
            <a:r>
              <a:rPr lang="en-US" dirty="0" smtClean="0"/>
              <a:t>More likely to go to hospital for proper treatment</a:t>
            </a:r>
          </a:p>
          <a:p>
            <a:r>
              <a:rPr lang="en-US" dirty="0" smtClean="0"/>
              <a:t>If not breathing regularly after 4-5 minutes, give a 2</a:t>
            </a:r>
            <a:r>
              <a:rPr lang="en-US" baseline="30000" dirty="0" smtClean="0"/>
              <a:t>nd</a:t>
            </a:r>
            <a:r>
              <a:rPr lang="en-US" dirty="0" smtClean="0"/>
              <a:t> dose</a:t>
            </a:r>
            <a:endParaRPr lang="en-US" dirty="0"/>
          </a:p>
        </p:txBody>
      </p:sp>
    </p:spTree>
    <p:extLst>
      <p:ext uri="{BB962C8B-B14F-4D97-AF65-F5344CB8AC3E}">
        <p14:creationId xmlns:p14="http://schemas.microsoft.com/office/powerpoint/2010/main" val="25066115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3"/>
          <p:cNvSpPr txBox="1">
            <a:spLocks/>
          </p:cNvSpPr>
          <p:nvPr/>
        </p:nvSpPr>
        <p:spPr>
          <a:xfrm>
            <a:off x="457200" y="1135285"/>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If the person becomes responsive</a:t>
            </a:r>
          </a:p>
          <a:p>
            <a:pPr lvl="1"/>
            <a:r>
              <a:rPr lang="en-US" smtClean="0"/>
              <a:t>Tell them what happened</a:t>
            </a:r>
          </a:p>
          <a:p>
            <a:pPr lvl="1"/>
            <a:r>
              <a:rPr lang="en-CA" smtClean="0"/>
              <a:t>Tell them that naloxone will wear off</a:t>
            </a:r>
          </a:p>
          <a:p>
            <a:pPr lvl="1"/>
            <a:r>
              <a:rPr lang="en-CA" smtClean="0"/>
              <a:t>Prevent them from using again</a:t>
            </a:r>
          </a:p>
          <a:p>
            <a:pPr lvl="1"/>
            <a:r>
              <a:rPr lang="en-CA" smtClean="0"/>
              <a:t>Support through withdrawal/dope-sickness</a:t>
            </a:r>
          </a:p>
          <a:p>
            <a:endParaRPr lang="en-US" dirty="0"/>
          </a:p>
        </p:txBody>
      </p:sp>
      <p:sp>
        <p:nvSpPr>
          <p:cNvPr id="3" name="Title 4"/>
          <p:cNvSpPr txBox="1">
            <a:spLocks/>
          </p:cNvSpPr>
          <p:nvPr/>
        </p:nvSpPr>
        <p:spPr>
          <a:xfrm>
            <a:off x="457200" y="4462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Aftercare</a:t>
            </a:r>
            <a:endParaRPr lang="en-US" dirty="0">
              <a:solidFill>
                <a:schemeClr val="tx2"/>
              </a:solidFill>
            </a:endParaRPr>
          </a:p>
        </p:txBody>
      </p:sp>
      <p:pic>
        <p:nvPicPr>
          <p:cNvPr id="4" name="Picture 3"/>
          <p:cNvPicPr>
            <a:picLocks noChangeAspect="1"/>
          </p:cNvPicPr>
          <p:nvPr/>
        </p:nvPicPr>
        <p:blipFill rotWithShape="1">
          <a:blip r:embed="rId2"/>
          <a:srcRect l="3352" t="16598" r="4982" b="-1"/>
          <a:stretch/>
        </p:blipFill>
        <p:spPr>
          <a:xfrm>
            <a:off x="5580112" y="4324190"/>
            <a:ext cx="3088219" cy="2351258"/>
          </a:xfrm>
          <a:prstGeom prst="rect">
            <a:avLst/>
          </a:prstGeom>
        </p:spPr>
      </p:pic>
    </p:spTree>
    <p:extLst>
      <p:ext uri="{BB962C8B-B14F-4D97-AF65-F5344CB8AC3E}">
        <p14:creationId xmlns:p14="http://schemas.microsoft.com/office/powerpoint/2010/main" val="32926101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3"/>
          <p:cNvSpPr txBox="1">
            <a:spLocks/>
          </p:cNvSpPr>
          <p:nvPr/>
        </p:nvSpPr>
        <p:spPr>
          <a:xfrm>
            <a:off x="457200" y="1207293"/>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mtClean="0"/>
              <a:t>Tell Paramedics: </a:t>
            </a:r>
          </a:p>
          <a:p>
            <a:pPr lvl="1"/>
            <a:r>
              <a:rPr lang="en-CA" smtClean="0"/>
              <a:t>How long person has been unresponsive</a:t>
            </a:r>
          </a:p>
          <a:p>
            <a:pPr lvl="1"/>
            <a:r>
              <a:rPr lang="en-CA" smtClean="0"/>
              <a:t>Known medical conditions</a:t>
            </a:r>
          </a:p>
          <a:p>
            <a:pPr lvl="1"/>
            <a:r>
              <a:rPr lang="en-CA" smtClean="0"/>
              <a:t>Drugs used</a:t>
            </a:r>
          </a:p>
          <a:p>
            <a:pPr lvl="1"/>
            <a:r>
              <a:rPr lang="en-CA" smtClean="0"/>
              <a:t>How much naloxone given</a:t>
            </a:r>
          </a:p>
          <a:p>
            <a:endParaRPr lang="en-US" dirty="0"/>
          </a:p>
        </p:txBody>
      </p:sp>
      <p:sp>
        <p:nvSpPr>
          <p:cNvPr id="3" name="Title 4"/>
          <p:cNvSpPr txBox="1">
            <a:spLocks/>
          </p:cNvSpPr>
          <p:nvPr/>
        </p:nvSpPr>
        <p:spPr>
          <a:xfrm>
            <a:off x="457200" y="4462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tx2"/>
                </a:solidFill>
              </a:rPr>
              <a:t>Aftercare</a:t>
            </a:r>
            <a:endParaRPr lang="en-US" dirty="0">
              <a:solidFill>
                <a:schemeClr val="tx2"/>
              </a:solidFill>
            </a:endParaRPr>
          </a:p>
        </p:txBody>
      </p:sp>
      <p:pic>
        <p:nvPicPr>
          <p:cNvPr id="4" name="Picture 2" descr="http://images.clipartpanda.com/paramedic-clipart-1194985200266974918ambulanza.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013704"/>
            <a:ext cx="4850904" cy="2473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443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rcRect l="-53891" r="-53891"/>
          <a:stretch>
            <a:fillRect/>
          </a:stretch>
        </p:blipFill>
        <p:spPr>
          <a:xfrm>
            <a:off x="2191546" y="1889986"/>
            <a:ext cx="3954398" cy="2175036"/>
          </a:xfrm>
          <a:prstGeom prst="rect">
            <a:avLst/>
          </a:prstGeom>
        </p:spPr>
      </p:pic>
      <p:sp>
        <p:nvSpPr>
          <p:cNvPr id="3" name="Title 1"/>
          <p:cNvSpPr txBox="1">
            <a:spLocks/>
          </p:cNvSpPr>
          <p:nvPr/>
        </p:nvSpPr>
        <p:spPr>
          <a:xfrm>
            <a:off x="457200" y="21358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mtClean="0"/>
              <a:t>Questions?</a:t>
            </a:r>
            <a:endParaRPr lang="en-CA" dirty="0"/>
          </a:p>
        </p:txBody>
      </p:sp>
      <p:sp>
        <p:nvSpPr>
          <p:cNvPr id="4" name="Title 1"/>
          <p:cNvSpPr txBox="1">
            <a:spLocks/>
          </p:cNvSpPr>
          <p:nvPr/>
        </p:nvSpPr>
        <p:spPr>
          <a:xfrm>
            <a:off x="3419872" y="4734272"/>
            <a:ext cx="565212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CA" dirty="0" smtClean="0"/>
              <a:t>Thank you!</a:t>
            </a:r>
            <a:endParaRPr lang="en-CA" dirty="0"/>
          </a:p>
        </p:txBody>
      </p:sp>
    </p:spTree>
    <p:extLst>
      <p:ext uri="{BB962C8B-B14F-4D97-AF65-F5344CB8AC3E}">
        <p14:creationId xmlns:p14="http://schemas.microsoft.com/office/powerpoint/2010/main" val="9416998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75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solidFill>
                  <a:schemeClr val="tx2"/>
                </a:solidFill>
              </a:rPr>
              <a:t>Your health impacts tolerance</a:t>
            </a:r>
            <a:endParaRPr lang="en-US" sz="3600" dirty="0">
              <a:solidFill>
                <a:schemeClr val="tx2"/>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3231" y1="35144" x2="13231" y2="35144"/>
                        <a14:foregroundMark x1="11923" y1="41933" x2="11923" y2="41933"/>
                        <a14:foregroundMark x1="5846" y1="53594" x2="5846" y2="53594"/>
                        <a14:foregroundMark x1="41769" y1="41933" x2="41769" y2="41933"/>
                      </a14:backgroundRemoval>
                    </a14:imgEffect>
                  </a14:imgLayer>
                </a14:imgProps>
              </a:ext>
            </a:extLst>
          </a:blip>
          <a:stretch>
            <a:fillRect/>
          </a:stretch>
        </p:blipFill>
        <p:spPr>
          <a:xfrm>
            <a:off x="614515" y="1196751"/>
            <a:ext cx="2018755" cy="1944216"/>
          </a:xfrm>
          <a:prstGeom prst="rect">
            <a:avLst/>
          </a:prstGeom>
        </p:spPr>
      </p:pic>
      <p:pic>
        <p:nvPicPr>
          <p:cNvPr id="4" name="Picture 3"/>
          <p:cNvPicPr>
            <a:picLocks noChangeAspect="1"/>
          </p:cNvPicPr>
          <p:nvPr/>
        </p:nvPicPr>
        <p:blipFill>
          <a:blip r:embed="rId4"/>
          <a:stretch>
            <a:fillRect/>
          </a:stretch>
        </p:blipFill>
        <p:spPr>
          <a:xfrm>
            <a:off x="113611" y="3979966"/>
            <a:ext cx="4706238" cy="2168561"/>
          </a:xfrm>
          <a:prstGeom prst="rect">
            <a:avLst/>
          </a:prstGeom>
        </p:spPr>
      </p:pic>
      <p:pic>
        <p:nvPicPr>
          <p:cNvPr id="5" name="Picture 2" descr="http://photos.gograph.com/thumbs/CSP/CSP994/k157385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485604"/>
            <a:ext cx="1238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2017" b="93562" l="6452" r="95484"/>
                    </a14:imgEffect>
                  </a14:imgLayer>
                </a14:imgProps>
              </a:ext>
            </a:extLst>
          </a:blip>
          <a:stretch>
            <a:fillRect/>
          </a:stretch>
        </p:blipFill>
        <p:spPr>
          <a:xfrm>
            <a:off x="2400544" y="1362949"/>
            <a:ext cx="2557214" cy="1922035"/>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56897" y1="83600" x2="56897" y2="83600"/>
                        <a14:foregroundMark x1="38793" y1="90600" x2="38793" y2="90600"/>
                        <a14:foregroundMark x1="24784" y1="86000" x2="24784" y2="86000"/>
                        <a14:foregroundMark x1="34052" y1="86000" x2="67888" y2="85600"/>
                        <a14:foregroundMark x1="82543" y1="83000" x2="26293" y2="87600"/>
                        <a14:foregroundMark x1="8836" y1="85000" x2="90733" y2="85000"/>
                        <a14:foregroundMark x1="90733" y1="83600" x2="20259" y2="93600"/>
                        <a14:foregroundMark x1="18103" y1="45600" x2="25216" y2="22200"/>
                        <a14:foregroundMark x1="75431" y1="43600" x2="75000" y2="23800"/>
                        <a14:foregroundMark x1="68966" y1="25800" x2="74353" y2="21200"/>
                        <a14:foregroundMark x1="34052" y1="16200" x2="51940" y2="10200"/>
                        <a14:foregroundMark x1="62284" y1="10600" x2="50431" y2="10600"/>
                        <a14:foregroundMark x1="46983" y1="62800" x2="37716" y2="65200"/>
                        <a14:foregroundMark x1="24138" y1="64800" x2="13147" y2="64800"/>
                        <a14:foregroundMark x1="28448" y1="19200" x2="21336" y2="19200"/>
                        <a14:foregroundMark x1="19828" y1="22200" x2="19828" y2="20200"/>
                        <a14:foregroundMark x1="68966" y1="18200" x2="71121" y2="22200"/>
                        <a14:foregroundMark x1="80388" y1="19200" x2="79741" y2="24800"/>
                        <a14:foregroundMark x1="32974" y1="29800" x2="32974" y2="29800"/>
                        <a14:foregroundMark x1="43534" y1="6800" x2="43534" y2="6800"/>
                        <a14:foregroundMark x1="68319" y1="63800" x2="68319" y2="63800"/>
                        <a14:foregroundMark x1="65302" y1="63400" x2="65302" y2="63400"/>
                        <a14:foregroundMark x1="79095" y1="71200" x2="79095" y2="71200"/>
                        <a14:foregroundMark x1="89655" y1="71400" x2="89655" y2="71400"/>
                        <a14:foregroundMark x1="68103" y1="70000" x2="69828" y2="72800"/>
                        <a14:foregroundMark x1="58405" y1="70600" x2="59483" y2="73000"/>
                        <a14:foregroundMark x1="79526" y1="69200" x2="77802" y2="72400"/>
                        <a14:foregroundMark x1="85991" y1="72400" x2="88147" y2="69200"/>
                        <a14:foregroundMark x1="50000" y1="72800" x2="45690" y2="71000"/>
                        <a14:foregroundMark x1="38793" y1="72600" x2="35776" y2="71200"/>
                        <a14:foregroundMark x1="28448" y1="74000" x2="26078" y2="71600"/>
                        <a14:foregroundMark x1="20259" y1="73600" x2="18750" y2="71000"/>
                        <a14:foregroundMark x1="11638" y1="74600" x2="10776" y2="72600"/>
                      </a14:backgroundRemoval>
                    </a14:imgEffect>
                  </a14:imgLayer>
                </a14:imgProps>
              </a:ext>
            </a:extLst>
          </a:blip>
          <a:stretch>
            <a:fillRect/>
          </a:stretch>
        </p:blipFill>
        <p:spPr>
          <a:xfrm>
            <a:off x="6341610" y="2852936"/>
            <a:ext cx="2433614" cy="2622429"/>
          </a:xfrm>
          <a:prstGeom prst="rect">
            <a:avLst/>
          </a:prstGeom>
        </p:spPr>
      </p:pic>
      <p:sp>
        <p:nvSpPr>
          <p:cNvPr id="8" name="TextBox 7"/>
          <p:cNvSpPr txBox="1"/>
          <p:nvPr/>
        </p:nvSpPr>
        <p:spPr>
          <a:xfrm>
            <a:off x="494714" y="3177915"/>
            <a:ext cx="5661462" cy="523220"/>
          </a:xfrm>
          <a:prstGeom prst="rect">
            <a:avLst/>
          </a:prstGeom>
          <a:noFill/>
        </p:spPr>
        <p:txBody>
          <a:bodyPr wrap="square" rtlCol="0">
            <a:spAutoFit/>
          </a:bodyPr>
          <a:lstStyle/>
          <a:p>
            <a:pPr algn="ctr"/>
            <a:r>
              <a:rPr lang="en-CA" sz="2800" dirty="0" smtClean="0"/>
              <a:t>Lung, liver and kidney conditions</a:t>
            </a:r>
            <a:endParaRPr lang="en-CA" sz="2800" dirty="0"/>
          </a:p>
        </p:txBody>
      </p:sp>
      <p:sp>
        <p:nvSpPr>
          <p:cNvPr id="9" name="TextBox 8"/>
          <p:cNvSpPr txBox="1"/>
          <p:nvPr/>
        </p:nvSpPr>
        <p:spPr>
          <a:xfrm>
            <a:off x="1494622" y="5858108"/>
            <a:ext cx="1944216" cy="523220"/>
          </a:xfrm>
          <a:prstGeom prst="rect">
            <a:avLst/>
          </a:prstGeom>
          <a:noFill/>
        </p:spPr>
        <p:txBody>
          <a:bodyPr wrap="square" rtlCol="0">
            <a:spAutoFit/>
          </a:bodyPr>
          <a:lstStyle/>
          <a:p>
            <a:pPr algn="ctr"/>
            <a:r>
              <a:rPr lang="en-CA" sz="2800" dirty="0" smtClean="0"/>
              <a:t>Age</a:t>
            </a:r>
            <a:endParaRPr lang="en-CA" sz="2800" dirty="0"/>
          </a:p>
        </p:txBody>
      </p:sp>
      <p:sp>
        <p:nvSpPr>
          <p:cNvPr id="10" name="TextBox 9"/>
          <p:cNvSpPr txBox="1"/>
          <p:nvPr/>
        </p:nvSpPr>
        <p:spPr>
          <a:xfrm>
            <a:off x="6324351" y="5373216"/>
            <a:ext cx="2397665" cy="523220"/>
          </a:xfrm>
          <a:prstGeom prst="rect">
            <a:avLst/>
          </a:prstGeom>
          <a:noFill/>
        </p:spPr>
        <p:txBody>
          <a:bodyPr wrap="square" rtlCol="0">
            <a:spAutoFit/>
          </a:bodyPr>
          <a:lstStyle/>
          <a:p>
            <a:pPr algn="ctr"/>
            <a:r>
              <a:rPr lang="en-CA" sz="2800" dirty="0" smtClean="0"/>
              <a:t>Recently sick</a:t>
            </a:r>
            <a:endParaRPr lang="en-CA" sz="2800" dirty="0"/>
          </a:p>
        </p:txBody>
      </p:sp>
    </p:spTree>
    <p:extLst>
      <p:ext uri="{BB962C8B-B14F-4D97-AF65-F5344CB8AC3E}">
        <p14:creationId xmlns:p14="http://schemas.microsoft.com/office/powerpoint/2010/main" val="282952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752"/>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mtClean="0">
                <a:solidFill>
                  <a:schemeClr val="tx2"/>
                </a:solidFill>
              </a:rPr>
              <a:t>Take less when tolerance is low</a:t>
            </a:r>
            <a:endParaRPr lang="en-CA" dirty="0">
              <a:solidFill>
                <a:schemeClr val="tx2"/>
              </a:solidFill>
            </a:endParaRPr>
          </a:p>
        </p:txBody>
      </p:sp>
      <p:sp>
        <p:nvSpPr>
          <p:cNvPr id="3" name="Content Placeholder 3"/>
          <p:cNvSpPr txBox="1">
            <a:spLocks/>
          </p:cNvSpPr>
          <p:nvPr/>
        </p:nvSpPr>
        <p:spPr>
          <a:xfrm>
            <a:off x="439812" y="1412776"/>
            <a:ext cx="4513188" cy="4824536"/>
          </a:xfrm>
          <a:prstGeom prst="rect">
            <a:avLst/>
          </a:prstGeom>
          <a:ln>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en-US" smtClean="0"/>
              <a:t>Know your tolerance</a:t>
            </a:r>
          </a:p>
          <a:p>
            <a:pPr>
              <a:buFont typeface="Wingdings" panose="05000000000000000000" pitchFamily="2" charset="2"/>
              <a:buChar char="ü"/>
            </a:pPr>
            <a:r>
              <a:rPr lang="en-US" smtClean="0"/>
              <a:t>Use less</a:t>
            </a:r>
          </a:p>
          <a:p>
            <a:pPr>
              <a:buFont typeface="Wingdings" panose="05000000000000000000" pitchFamily="2" charset="2"/>
              <a:buChar char="ü"/>
            </a:pPr>
            <a:r>
              <a:rPr lang="en-US" smtClean="0"/>
              <a:t>Pace yourself</a:t>
            </a:r>
          </a:p>
          <a:p>
            <a:pPr>
              <a:buFont typeface="Wingdings" panose="05000000000000000000" pitchFamily="2" charset="2"/>
              <a:buChar char="ü"/>
            </a:pPr>
            <a:r>
              <a:rPr lang="en-US" smtClean="0"/>
              <a:t>Do testers</a:t>
            </a:r>
          </a:p>
          <a:p>
            <a:pPr>
              <a:buFont typeface="Wingdings" panose="05000000000000000000" pitchFamily="2" charset="2"/>
              <a:buChar char="ü"/>
            </a:pPr>
            <a:r>
              <a:rPr lang="en-US" smtClean="0"/>
              <a:t>If you have been abstinent, start by using much less</a:t>
            </a:r>
            <a:endParaRPr lang="en-US" dirty="0"/>
          </a:p>
        </p:txBody>
      </p:sp>
      <p:pic>
        <p:nvPicPr>
          <p:cNvPr id="4" name="Picture 2" descr="Image result for low tole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71600"/>
            <a:ext cx="3981450" cy="348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11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mtClean="0">
                <a:solidFill>
                  <a:schemeClr val="tx2"/>
                </a:solidFill>
              </a:rPr>
              <a:t>Route of Administration</a:t>
            </a:r>
            <a:endParaRPr lang="en-CA" dirty="0">
              <a:solidFill>
                <a:schemeClr val="tx2"/>
              </a:solidFill>
            </a:endParaRPr>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smtClean="0"/>
              <a:t>Regardless of how you take a drug, if you use enough of that drug in a short enough period of time OD is possible</a:t>
            </a:r>
          </a:p>
          <a:p>
            <a:r>
              <a:rPr lang="en-CA" smtClean="0"/>
              <a:t>However, some ways of taking drugs are more likely to result in an OD than others</a:t>
            </a:r>
            <a:endParaRPr lang="en-CA" dirty="0"/>
          </a:p>
        </p:txBody>
      </p:sp>
    </p:spTree>
    <p:extLst>
      <p:ext uri="{BB962C8B-B14F-4D97-AF65-F5344CB8AC3E}">
        <p14:creationId xmlns:p14="http://schemas.microsoft.com/office/powerpoint/2010/main" val="86516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544" y="116632"/>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mtClean="0"/>
              <a:t>Route of Administration</a:t>
            </a:r>
            <a:endParaRPr lang="en-CA" dirty="0"/>
          </a:p>
        </p:txBody>
      </p:sp>
      <p:sp>
        <p:nvSpPr>
          <p:cNvPr id="3" name="Content Placeholder 2"/>
          <p:cNvSpPr txBox="1">
            <a:spLocks/>
          </p:cNvSpPr>
          <p:nvPr/>
        </p:nvSpPr>
        <p:spPr>
          <a:xfrm>
            <a:off x="378391" y="1169368"/>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dirty="0" smtClean="0"/>
              <a:t>Use a safer way of taking the drug</a:t>
            </a:r>
          </a:p>
          <a:p>
            <a:r>
              <a:rPr lang="en-CA" dirty="0" smtClean="0"/>
              <a:t>Take less if you are injecting</a:t>
            </a:r>
            <a:endParaRPr lang="en-CA" dirty="0"/>
          </a:p>
        </p:txBody>
      </p:sp>
      <p:grpSp>
        <p:nvGrpSpPr>
          <p:cNvPr id="4" name="Group 3"/>
          <p:cNvGrpSpPr/>
          <p:nvPr/>
        </p:nvGrpSpPr>
        <p:grpSpPr>
          <a:xfrm>
            <a:off x="349672" y="2537520"/>
            <a:ext cx="8830840" cy="3600400"/>
            <a:chOff x="323528" y="2780928"/>
            <a:chExt cx="8830840" cy="3600400"/>
          </a:xfrm>
        </p:grpSpPr>
        <p:pic>
          <p:nvPicPr>
            <p:cNvPr id="5" name="Picture 4"/>
            <p:cNvPicPr>
              <a:picLocks noChangeAspect="1"/>
            </p:cNvPicPr>
            <p:nvPr/>
          </p:nvPicPr>
          <p:blipFill>
            <a:blip r:embed="rId2"/>
            <a:stretch>
              <a:fillRect/>
            </a:stretch>
          </p:blipFill>
          <p:spPr>
            <a:xfrm>
              <a:off x="323528" y="3717032"/>
              <a:ext cx="1508836" cy="1595884"/>
            </a:xfrm>
            <a:prstGeom prst="rect">
              <a:avLst/>
            </a:prstGeom>
          </p:spPr>
        </p:pic>
        <p:pic>
          <p:nvPicPr>
            <p:cNvPr id="6" name="Picture 5"/>
            <p:cNvPicPr>
              <a:picLocks noChangeAspect="1"/>
            </p:cNvPicPr>
            <p:nvPr/>
          </p:nvPicPr>
          <p:blipFill>
            <a:blip r:embed="rId3"/>
            <a:stretch>
              <a:fillRect/>
            </a:stretch>
          </p:blipFill>
          <p:spPr>
            <a:xfrm>
              <a:off x="3635896" y="2780928"/>
              <a:ext cx="1735326" cy="1138808"/>
            </a:xfrm>
            <a:prstGeom prst="rect">
              <a:avLst/>
            </a:prstGeom>
          </p:spPr>
        </p:pic>
        <p:pic>
          <p:nvPicPr>
            <p:cNvPr id="7" name="Picture 6"/>
            <p:cNvPicPr>
              <a:picLocks noChangeAspect="1"/>
            </p:cNvPicPr>
            <p:nvPr/>
          </p:nvPicPr>
          <p:blipFill>
            <a:blip r:embed="rId4"/>
            <a:stretch>
              <a:fillRect/>
            </a:stretch>
          </p:blipFill>
          <p:spPr>
            <a:xfrm>
              <a:off x="3635896" y="3933056"/>
              <a:ext cx="1728192" cy="1134481"/>
            </a:xfrm>
            <a:prstGeom prst="rect">
              <a:avLst/>
            </a:prstGeom>
          </p:spPr>
        </p:pic>
        <p:pic>
          <p:nvPicPr>
            <p:cNvPr id="8" name="Picture 7"/>
            <p:cNvPicPr>
              <a:picLocks noChangeAspect="1"/>
            </p:cNvPicPr>
            <p:nvPr/>
          </p:nvPicPr>
          <p:blipFill>
            <a:blip r:embed="rId5"/>
            <a:stretch>
              <a:fillRect/>
            </a:stretch>
          </p:blipFill>
          <p:spPr>
            <a:xfrm>
              <a:off x="3635896" y="5085184"/>
              <a:ext cx="1728192" cy="1296144"/>
            </a:xfrm>
            <a:prstGeom prst="rect">
              <a:avLst/>
            </a:prstGeom>
          </p:spPr>
        </p:pic>
        <p:pic>
          <p:nvPicPr>
            <p:cNvPr id="9" name="Picture 8" descr="Untitled2.jpg"/>
            <p:cNvPicPr>
              <a:picLocks noChangeAspect="1"/>
            </p:cNvPicPr>
            <p:nvPr/>
          </p:nvPicPr>
          <p:blipFill>
            <a:blip r:embed="rId6">
              <a:extLst>
                <a:ext uri="{BEBA8EAE-BF5A-486C-A8C5-ECC9F3942E4B}">
                  <a14:imgProps xmlns:a14="http://schemas.microsoft.com/office/drawing/2010/main">
                    <a14:imgLayer r:embed="rId7">
                      <a14:imgEffect>
                        <a14:backgroundRemoval t="1253" b="97704" l="1208" r="87198"/>
                      </a14:imgEffect>
                    </a14:imgLayer>
                  </a14:imgProps>
                </a:ext>
                <a:ext uri="{28A0092B-C50C-407E-A947-70E740481C1C}">
                  <a14:useLocalDpi xmlns:a14="http://schemas.microsoft.com/office/drawing/2010/main" val="0"/>
                </a:ext>
              </a:extLst>
            </a:blip>
            <a:stretch>
              <a:fillRect/>
            </a:stretch>
          </p:blipFill>
          <p:spPr>
            <a:xfrm>
              <a:off x="6529641" y="2996952"/>
              <a:ext cx="2624727" cy="3036822"/>
            </a:xfrm>
            <a:prstGeom prst="rect">
              <a:avLst/>
            </a:prstGeom>
          </p:spPr>
        </p:pic>
        <p:sp>
          <p:nvSpPr>
            <p:cNvPr id="10" name="Left Arrow 9"/>
            <p:cNvSpPr/>
            <p:nvPr/>
          </p:nvSpPr>
          <p:spPr>
            <a:xfrm>
              <a:off x="5508104" y="4221088"/>
              <a:ext cx="1440160" cy="93610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Less Risky</a:t>
              </a:r>
              <a:endParaRPr lang="en-US" dirty="0"/>
            </a:p>
          </p:txBody>
        </p:sp>
        <p:sp>
          <p:nvSpPr>
            <p:cNvPr id="11" name="Left Arrow 10"/>
            <p:cNvSpPr/>
            <p:nvPr/>
          </p:nvSpPr>
          <p:spPr>
            <a:xfrm>
              <a:off x="1979712" y="4221088"/>
              <a:ext cx="1440160" cy="93610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Less Risky</a:t>
              </a:r>
              <a:endParaRPr lang="en-US" dirty="0"/>
            </a:p>
          </p:txBody>
        </p:sp>
      </p:grpSp>
      <p:pic>
        <p:nvPicPr>
          <p:cNvPr id="12" name="Picture 2" descr="F:\TTH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1507" y="5780429"/>
            <a:ext cx="2442493" cy="107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84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504923935"/>
              </p:ext>
            </p:extLst>
          </p:nvPr>
        </p:nvGraphicFramePr>
        <p:xfrm>
          <a:off x="755577" y="1695418"/>
          <a:ext cx="7848872" cy="1705285"/>
        </p:xfrm>
        <a:graphic>
          <a:graphicData uri="http://schemas.openxmlformats.org/drawingml/2006/table">
            <a:tbl>
              <a:tblPr firstRow="1" bandRow="1">
                <a:tableStyleId>{2D5ABB26-0587-4C30-8999-92F81FD0307C}</a:tableStyleId>
              </a:tblPr>
              <a:tblGrid>
                <a:gridCol w="4075376"/>
                <a:gridCol w="3773496"/>
              </a:tblGrid>
              <a:tr h="699445">
                <a:tc>
                  <a:txBody>
                    <a:bodyPr/>
                    <a:lstStyle/>
                    <a:p>
                      <a:pPr algn="ctr">
                        <a:spcBef>
                          <a:spcPts val="600"/>
                        </a:spcBef>
                        <a:spcAft>
                          <a:spcPts val="600"/>
                        </a:spcAft>
                      </a:pPr>
                      <a:r>
                        <a:rPr lang="en-US" sz="2000" b="1" dirty="0" smtClean="0"/>
                        <a:t>Depressant</a:t>
                      </a:r>
                      <a:r>
                        <a:rPr lang="en-US" sz="2000" b="1" baseline="0" dirty="0" smtClean="0"/>
                        <a:t> + Depressant</a:t>
                      </a:r>
                      <a:endParaRPr lang="en-US" sz="2000" b="1" dirty="0"/>
                    </a:p>
                  </a:txBody>
                  <a:tcPr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600"/>
                        </a:spcAft>
                      </a:pPr>
                      <a:r>
                        <a:rPr lang="en-US" sz="2000" b="1" dirty="0" smtClean="0"/>
                        <a:t>Depressant</a:t>
                      </a:r>
                      <a:r>
                        <a:rPr lang="en-US" sz="2000" b="1" baseline="0" dirty="0" smtClean="0"/>
                        <a:t> + Stimulant</a:t>
                      </a:r>
                      <a:endParaRPr lang="en-US" sz="2000" b="1" dirty="0"/>
                    </a:p>
                  </a:txBody>
                  <a:tcPr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28499">
                <a:tc>
                  <a:txBody>
                    <a:bodyPr/>
                    <a:lstStyle/>
                    <a:p>
                      <a:pPr marL="0" indent="439738"/>
                      <a:r>
                        <a:rPr lang="en-US" sz="2000" i="1" dirty="0" smtClean="0"/>
                        <a:t>e.g. heroin + alcohol</a:t>
                      </a:r>
                    </a:p>
                    <a:p>
                      <a:pPr marL="0" indent="439738"/>
                      <a:r>
                        <a:rPr lang="en-US" sz="2000" i="1" dirty="0" smtClean="0"/>
                        <a:t>e.g.</a:t>
                      </a:r>
                      <a:r>
                        <a:rPr lang="en-US" sz="2000" i="1" baseline="0" dirty="0" smtClean="0"/>
                        <a:t> methadone + </a:t>
                      </a:r>
                      <a:r>
                        <a:rPr lang="en-US" sz="2000" i="1" baseline="0" dirty="0" err="1" smtClean="0"/>
                        <a:t>benzos</a:t>
                      </a:r>
                      <a:endParaRPr lang="en-US" sz="2000" i="1" baseline="0" dirty="0" smtClean="0"/>
                    </a:p>
                    <a:p>
                      <a:pPr marL="0" indent="439738"/>
                      <a:r>
                        <a:rPr lang="en-US" sz="2000" i="1" baseline="0" dirty="0" smtClean="0"/>
                        <a:t>e.g. alcohol + </a:t>
                      </a:r>
                      <a:r>
                        <a:rPr lang="en-US" sz="2000" i="1" baseline="0" dirty="0" err="1" smtClean="0"/>
                        <a:t>benzos</a:t>
                      </a:r>
                      <a:endParaRPr lang="en-US" sz="2000" i="1" baseline="0" dirty="0" smtClean="0"/>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439738"/>
                      <a:r>
                        <a:rPr lang="en-US" sz="2000" i="1" dirty="0" smtClean="0"/>
                        <a:t>e.g. heroin +</a:t>
                      </a:r>
                      <a:r>
                        <a:rPr lang="en-US" sz="2000" i="1" baseline="0" dirty="0" smtClean="0"/>
                        <a:t> crystal meth</a:t>
                      </a:r>
                    </a:p>
                    <a:p>
                      <a:pPr marL="0" indent="439738"/>
                      <a:r>
                        <a:rPr lang="en-US" sz="2000" i="1" baseline="0" dirty="0" smtClean="0"/>
                        <a:t>e.g. alcohol + ecstasy</a:t>
                      </a:r>
                      <a:endParaRPr lang="en-US" sz="2000" i="1" dirty="0"/>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Title 1"/>
          <p:cNvSpPr txBox="1">
            <a:spLocks/>
          </p:cNvSpPr>
          <p:nvPr/>
        </p:nvSpPr>
        <p:spPr>
          <a:xfrm>
            <a:off x="457200" y="25293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mtClean="0"/>
              <a:t>Polysubstance Use</a:t>
            </a:r>
            <a:endParaRPr lang="en-CA"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19000" y="171797"/>
            <a:ext cx="1800200" cy="1800200"/>
          </a:xfrm>
          <a:prstGeom prst="rect">
            <a:avLst/>
          </a:prstGeom>
        </p:spPr>
      </p:pic>
      <p:grpSp>
        <p:nvGrpSpPr>
          <p:cNvPr id="6" name="Group 5"/>
          <p:cNvGrpSpPr/>
          <p:nvPr/>
        </p:nvGrpSpPr>
        <p:grpSpPr>
          <a:xfrm>
            <a:off x="7524328" y="387821"/>
            <a:ext cx="1368152" cy="1368152"/>
            <a:chOff x="7524328" y="188640"/>
            <a:chExt cx="1368152" cy="1368152"/>
          </a:xfrm>
        </p:grpSpPr>
        <p:sp>
          <p:nvSpPr>
            <p:cNvPr id="7" name="Down Arrow 6"/>
            <p:cNvSpPr/>
            <p:nvPr/>
          </p:nvSpPr>
          <p:spPr>
            <a:xfrm rot="10800000">
              <a:off x="7812361" y="476672"/>
              <a:ext cx="432048" cy="72008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Down Arrow 7"/>
            <p:cNvSpPr/>
            <p:nvPr/>
          </p:nvSpPr>
          <p:spPr>
            <a:xfrm>
              <a:off x="8172401" y="476672"/>
              <a:ext cx="432048" cy="720080"/>
            </a:xfrm>
            <a:prstGeom prst="downArrow">
              <a:avLst/>
            </a:prstGeom>
            <a:solidFill>
              <a:srgbClr val="0066CC"/>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quot;No&quot; Symbol 8"/>
            <p:cNvSpPr/>
            <p:nvPr/>
          </p:nvSpPr>
          <p:spPr>
            <a:xfrm>
              <a:off x="7524328" y="188640"/>
              <a:ext cx="1368152" cy="1368152"/>
            </a:xfrm>
            <a:prstGeom prst="noSmoking">
              <a:avLst>
                <a:gd name="adj" fmla="val 6894"/>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10" name="Picture 9"/>
          <p:cNvPicPr>
            <a:picLocks noChangeAspect="1"/>
          </p:cNvPicPr>
          <p:nvPr/>
        </p:nvPicPr>
        <p:blipFill>
          <a:blip r:embed="rId4"/>
          <a:stretch>
            <a:fillRect/>
          </a:stretch>
        </p:blipFill>
        <p:spPr>
          <a:xfrm>
            <a:off x="1547664" y="3340149"/>
            <a:ext cx="5940152" cy="1760343"/>
          </a:xfrm>
          <a:prstGeom prst="rect">
            <a:avLst/>
          </a:prstGeom>
        </p:spPr>
      </p:pic>
      <p:sp>
        <p:nvSpPr>
          <p:cNvPr id="11" name="TextBox 10"/>
          <p:cNvSpPr txBox="1"/>
          <p:nvPr/>
        </p:nvSpPr>
        <p:spPr>
          <a:xfrm>
            <a:off x="251520" y="5068341"/>
            <a:ext cx="8640960" cy="1384995"/>
          </a:xfrm>
          <a:prstGeom prst="rect">
            <a:avLst/>
          </a:prstGeom>
          <a:noFill/>
        </p:spPr>
        <p:txBody>
          <a:bodyPr wrap="square" rtlCol="0">
            <a:spAutoFit/>
          </a:bodyPr>
          <a:lstStyle/>
          <a:p>
            <a:pPr marL="342900" indent="-342900">
              <a:buFont typeface="Arial" panose="020B0604020202020204" pitchFamily="34" charset="0"/>
              <a:buChar char="•"/>
            </a:pPr>
            <a:r>
              <a:rPr lang="en-CA" sz="2800" dirty="0" smtClean="0"/>
              <a:t>The majority of unintentional fatal overdoses involve multiple substances, </a:t>
            </a:r>
            <a:r>
              <a:rPr lang="en-CA" sz="2800" b="1" dirty="0" smtClean="0"/>
              <a:t>including alcohol and prescribed medications</a:t>
            </a:r>
            <a:endParaRPr lang="en-CA" sz="2800" b="1" dirty="0"/>
          </a:p>
        </p:txBody>
      </p:sp>
    </p:spTree>
    <p:extLst>
      <p:ext uri="{BB962C8B-B14F-4D97-AF65-F5344CB8AC3E}">
        <p14:creationId xmlns:p14="http://schemas.microsoft.com/office/powerpoint/2010/main" val="384270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1398</Words>
  <Application>Microsoft Macintosh PowerPoint</Application>
  <PresentationFormat>On-screen Show (4:3)</PresentationFormat>
  <Paragraphs>243</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Overdose Prevention, Recognition and Response</vt:lpstr>
      <vt:lpstr>Overdose Prevention</vt:lpstr>
      <vt:lpstr>Overdose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Health Shared Services 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Ishiguro, Sonya</dc:creator>
  <cp:lastModifiedBy>Sonya Ishiguro</cp:lastModifiedBy>
  <cp:revision>12</cp:revision>
  <dcterms:created xsi:type="dcterms:W3CDTF">2016-11-02T21:04:43Z</dcterms:created>
  <dcterms:modified xsi:type="dcterms:W3CDTF">2016-12-14T19:09:27Z</dcterms:modified>
</cp:coreProperties>
</file>