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9"/>
  </p:notesMasterIdLst>
  <p:sldIdLst>
    <p:sldId id="257" r:id="rId2"/>
    <p:sldId id="270" r:id="rId3"/>
    <p:sldId id="265" r:id="rId4"/>
    <p:sldId id="268" r:id="rId5"/>
    <p:sldId id="269" r:id="rId6"/>
    <p:sldId id="273" r:id="rId7"/>
    <p:sldId id="272" r:id="rId8"/>
  </p:sldIdLst>
  <p:sldSz cx="9144000" cy="6858000" type="screen4x3"/>
  <p:notesSz cx="6858000" cy="9144000"/>
  <p:custDataLst>
    <p:tags r:id="rId1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80" autoAdjust="0"/>
    <p:restoredTop sz="64917" autoAdjust="0"/>
  </p:normalViewPr>
  <p:slideViewPr>
    <p:cSldViewPr>
      <p:cViewPr>
        <p:scale>
          <a:sx n="97" d="100"/>
          <a:sy n="97" d="100"/>
        </p:scale>
        <p:origin x="-402" y="-72"/>
      </p:cViewPr>
      <p:guideLst>
        <p:guide orient="horz" pos="2160"/>
        <p:guide pos="2880"/>
      </p:guideLst>
    </p:cSldViewPr>
  </p:slideViewPr>
  <p:notesTextViewPr>
    <p:cViewPr>
      <p:scale>
        <a:sx n="1" d="1"/>
        <a:sy n="1" d="1"/>
      </p:scale>
      <p:origin x="0" y="0"/>
    </p:cViewPr>
  </p:notesTextViewPr>
  <p:sorterViewPr>
    <p:cViewPr>
      <p:scale>
        <a:sx n="100" d="100"/>
        <a:sy n="100" d="100"/>
      </p:scale>
      <p:origin x="0" y="41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72162D-7BFD-4BD7-97BD-89BC9FD13AA5}" type="datetimeFigureOut">
              <a:rPr lang="en-CA" smtClean="0"/>
              <a:t>11/8/2017</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884738-337F-4BEF-8A2B-CA78797F923B}" type="slidenum">
              <a:rPr lang="en-CA" smtClean="0"/>
              <a:t>‹#›</a:t>
            </a:fld>
            <a:endParaRPr lang="en-CA"/>
          </a:p>
        </p:txBody>
      </p:sp>
    </p:spTree>
    <p:extLst>
      <p:ext uri="{BB962C8B-B14F-4D97-AF65-F5344CB8AC3E}">
        <p14:creationId xmlns:p14="http://schemas.microsoft.com/office/powerpoint/2010/main" val="540135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05"/>
              </a:spcBef>
              <a:spcAft>
                <a:spcPts val="0"/>
              </a:spcAft>
            </a:pPr>
            <a:r>
              <a:rPr lang="en-CA" sz="1400" b="1" kern="1200" dirty="0" smtClean="0">
                <a:solidFill>
                  <a:srgbClr val="000000"/>
                </a:solidFill>
                <a:effectLst/>
                <a:latin typeface="+mn-lt"/>
                <a:ea typeface="Times New Roman"/>
                <a:cs typeface="Times New Roman"/>
              </a:rPr>
              <a:t>Service providers have an opportunity to:</a:t>
            </a:r>
            <a:endParaRPr lang="en-CA" sz="900" dirty="0" smtClean="0">
              <a:effectLst/>
              <a:latin typeface="Times New Roman"/>
              <a:ea typeface="Times New Roman"/>
            </a:endParaRPr>
          </a:p>
          <a:p>
            <a:pPr marL="800100" lvl="1" indent="-342900">
              <a:spcAft>
                <a:spcPts val="0"/>
              </a:spcAft>
              <a:buFont typeface="Arial"/>
              <a:buChar char="•"/>
              <a:tabLst>
                <a:tab pos="457200" algn="l"/>
              </a:tabLst>
            </a:pPr>
            <a:r>
              <a:rPr lang="en-CA" sz="1200" kern="1200" dirty="0" smtClean="0">
                <a:solidFill>
                  <a:srgbClr val="000000"/>
                </a:solidFill>
                <a:effectLst/>
                <a:latin typeface="+mn-lt"/>
                <a:ea typeface="Times New Roman"/>
                <a:cs typeface="Times New Roman"/>
              </a:rPr>
              <a:t>Consider the impact of inadequate pain management on illicit drug use and take this risk into consideration in acute pain management</a:t>
            </a:r>
            <a:endParaRPr lang="en-CA" sz="900" dirty="0" smtClean="0">
              <a:effectLst/>
              <a:latin typeface="Times New Roman"/>
              <a:ea typeface="Times New Roman"/>
              <a:cs typeface="Times New Roman"/>
            </a:endParaRPr>
          </a:p>
          <a:p>
            <a:pPr>
              <a:spcBef>
                <a:spcPts val="240"/>
              </a:spcBef>
              <a:spcAft>
                <a:spcPts val="0"/>
              </a:spcAft>
            </a:pPr>
            <a:r>
              <a:rPr lang="en-CA" sz="800" kern="1200" dirty="0" smtClean="0">
                <a:solidFill>
                  <a:srgbClr val="000000"/>
                </a:solidFill>
                <a:effectLst/>
                <a:latin typeface="+mn-lt"/>
                <a:ea typeface="Times New Roman"/>
                <a:cs typeface="Times New Roman"/>
              </a:rPr>
              <a:t> </a:t>
            </a:r>
            <a:endParaRPr lang="en-CA" sz="900" dirty="0" smtClean="0">
              <a:effectLst/>
              <a:latin typeface="Times New Roman"/>
              <a:ea typeface="Times New Roman"/>
            </a:endParaRPr>
          </a:p>
          <a:p>
            <a:pPr>
              <a:spcBef>
                <a:spcPts val="505"/>
              </a:spcBef>
              <a:spcAft>
                <a:spcPts val="0"/>
              </a:spcAft>
            </a:pPr>
            <a:r>
              <a:rPr lang="en-CA" sz="1400" b="1" kern="1200" dirty="0" smtClean="0">
                <a:solidFill>
                  <a:srgbClr val="000000"/>
                </a:solidFill>
                <a:effectLst/>
                <a:latin typeface="+mn-lt"/>
                <a:ea typeface="Times New Roman"/>
                <a:cs typeface="Times New Roman"/>
              </a:rPr>
              <a:t>Leaders and management have an opportunity to:</a:t>
            </a:r>
            <a:endParaRPr lang="en-CA" sz="900" dirty="0" smtClean="0">
              <a:effectLst/>
              <a:latin typeface="Times New Roman"/>
              <a:ea typeface="Times New Roman"/>
            </a:endParaRPr>
          </a:p>
          <a:p>
            <a:pPr marL="800100" lvl="1" indent="-342900">
              <a:spcAft>
                <a:spcPts val="0"/>
              </a:spcAft>
              <a:buFont typeface="Arial"/>
              <a:buChar char="•"/>
              <a:tabLst>
                <a:tab pos="457200" algn="l"/>
              </a:tabLst>
            </a:pPr>
            <a:r>
              <a:rPr lang="en-CA" sz="1200" kern="1200" dirty="0" smtClean="0">
                <a:solidFill>
                  <a:srgbClr val="000000"/>
                </a:solidFill>
                <a:effectLst/>
                <a:latin typeface="+mn-lt"/>
                <a:ea typeface="Times New Roman"/>
                <a:cs typeface="Times New Roman"/>
              </a:rPr>
              <a:t>Engage employees to better understand the challenges of providing pain management to people who use drugs.</a:t>
            </a:r>
            <a:endParaRPr lang="en-CA" sz="900" dirty="0" smtClean="0">
              <a:effectLst/>
              <a:latin typeface="Times New Roman"/>
              <a:ea typeface="Times New Roman"/>
              <a:cs typeface="Times New Roman"/>
            </a:endParaRPr>
          </a:p>
          <a:p>
            <a:pPr marL="800100" lvl="1" indent="-342900">
              <a:spcAft>
                <a:spcPts val="0"/>
              </a:spcAft>
              <a:buFont typeface="Arial"/>
              <a:buChar char="•"/>
              <a:tabLst>
                <a:tab pos="457200" algn="l"/>
              </a:tabLst>
            </a:pPr>
            <a:r>
              <a:rPr lang="en-CA" sz="1200" kern="1200" dirty="0" smtClean="0">
                <a:solidFill>
                  <a:srgbClr val="000000"/>
                </a:solidFill>
                <a:effectLst/>
                <a:latin typeface="+mn-lt"/>
                <a:ea typeface="Times New Roman"/>
                <a:cs typeface="Times New Roman"/>
              </a:rPr>
              <a:t>Consider how prescribing guidelines affect the pain management of patients who use illicit drugs, and how they influence patients’ drug use</a:t>
            </a:r>
            <a:endParaRPr lang="en-CA" sz="900" dirty="0" smtClean="0">
              <a:effectLst/>
              <a:latin typeface="Times New Roman"/>
              <a:ea typeface="Times New Roman"/>
              <a:cs typeface="Times New Roman"/>
            </a:endParaRPr>
          </a:p>
          <a:p>
            <a:pPr>
              <a:spcBef>
                <a:spcPts val="505"/>
              </a:spcBef>
              <a:spcAft>
                <a:spcPts val="0"/>
              </a:spcAft>
            </a:pPr>
            <a:r>
              <a:rPr lang="en-CA" sz="1400" b="1" kern="1200" dirty="0" smtClean="0">
                <a:solidFill>
                  <a:srgbClr val="000000"/>
                </a:solidFill>
                <a:effectLst/>
                <a:latin typeface="+mn-lt"/>
                <a:ea typeface="Times New Roman"/>
                <a:cs typeface="Times New Roman"/>
              </a:rPr>
              <a:t>Peers have an opportunity to:</a:t>
            </a:r>
            <a:endParaRPr lang="en-CA" sz="900" dirty="0" smtClean="0">
              <a:effectLst/>
              <a:latin typeface="Times New Roman"/>
              <a:ea typeface="Times New Roman"/>
            </a:endParaRPr>
          </a:p>
          <a:p>
            <a:pPr marL="800100" lvl="1" indent="-342900">
              <a:spcAft>
                <a:spcPts val="0"/>
              </a:spcAft>
              <a:buFont typeface="Arial"/>
              <a:buChar char="•"/>
              <a:tabLst>
                <a:tab pos="457200" algn="l"/>
              </a:tabLst>
            </a:pPr>
            <a:r>
              <a:rPr lang="en-CA" sz="1200" kern="1200" dirty="0" smtClean="0">
                <a:solidFill>
                  <a:srgbClr val="000000"/>
                </a:solidFill>
                <a:effectLst/>
                <a:latin typeface="+mn-lt"/>
                <a:ea typeface="Times New Roman"/>
                <a:cs typeface="Times New Roman"/>
              </a:rPr>
              <a:t>Participate in peer engagement processes to provide feedback to their local health care services </a:t>
            </a:r>
            <a:endParaRPr lang="en-CA" sz="900" dirty="0" smtClean="0">
              <a:effectLst/>
              <a:latin typeface="Times New Roman"/>
              <a:ea typeface="Times New Roman"/>
              <a:cs typeface="Times New Roman"/>
            </a:endParaRPr>
          </a:p>
          <a:p>
            <a:pPr marL="800100" lvl="1" indent="-342900">
              <a:spcAft>
                <a:spcPts val="0"/>
              </a:spcAft>
              <a:buFont typeface="Arial"/>
              <a:buChar char="•"/>
              <a:tabLst>
                <a:tab pos="457200" algn="l"/>
              </a:tabLst>
            </a:pPr>
            <a:r>
              <a:rPr lang="en-CA" sz="1200" kern="1200" dirty="0" smtClean="0">
                <a:solidFill>
                  <a:srgbClr val="000000"/>
                </a:solidFill>
                <a:effectLst/>
                <a:latin typeface="+mn-lt"/>
                <a:ea typeface="Times New Roman"/>
                <a:cs typeface="Times New Roman"/>
              </a:rPr>
              <a:t>Participate in educational services for health care providers about pain management and other complex care issues for people who use drugs.</a:t>
            </a:r>
            <a:endParaRPr lang="en-CA" sz="900" dirty="0" smtClean="0">
              <a:effectLst/>
              <a:latin typeface="Times New Roman"/>
              <a:ea typeface="Times New Roman"/>
              <a:cs typeface="Times New Roman"/>
            </a:endParaRPr>
          </a:p>
          <a:p>
            <a:endParaRPr lang="en-CA" dirty="0"/>
          </a:p>
        </p:txBody>
      </p:sp>
      <p:sp>
        <p:nvSpPr>
          <p:cNvPr id="4" name="Slide Number Placeholder 3"/>
          <p:cNvSpPr>
            <a:spLocks noGrp="1"/>
          </p:cNvSpPr>
          <p:nvPr>
            <p:ph type="sldNum" sz="quarter" idx="10"/>
          </p:nvPr>
        </p:nvSpPr>
        <p:spPr/>
        <p:txBody>
          <a:bodyPr/>
          <a:lstStyle/>
          <a:p>
            <a:fld id="{3E884738-337F-4BEF-8A2B-CA78797F923B}" type="slidenum">
              <a:rPr lang="en-CA" smtClean="0">
                <a:solidFill>
                  <a:prstClr val="black"/>
                </a:solidFill>
              </a:rPr>
              <a:pPr/>
              <a:t>7</a:t>
            </a:fld>
            <a:endParaRPr lang="en-CA">
              <a:solidFill>
                <a:prstClr val="black"/>
              </a:solidFill>
            </a:endParaRPr>
          </a:p>
        </p:txBody>
      </p:sp>
    </p:spTree>
    <p:extLst>
      <p:ext uri="{BB962C8B-B14F-4D97-AF65-F5344CB8AC3E}">
        <p14:creationId xmlns:p14="http://schemas.microsoft.com/office/powerpoint/2010/main" val="57248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DBFBD503-44CA-4C6F-8E7A-BACEDE9A4D6B}" type="datetimeFigureOut">
              <a:rPr lang="en-CA" smtClean="0"/>
              <a:t>11/8/2017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1A2D7BD-40C9-4FBC-8C7C-12556A6FF81D}" type="slidenum">
              <a:rPr lang="en-CA" smtClean="0"/>
              <a:t>‹#›</a:t>
            </a:fld>
            <a:endParaRPr lang="en-CA"/>
          </a:p>
        </p:txBody>
      </p:sp>
    </p:spTree>
    <p:extLst>
      <p:ext uri="{BB962C8B-B14F-4D97-AF65-F5344CB8AC3E}">
        <p14:creationId xmlns:p14="http://schemas.microsoft.com/office/powerpoint/2010/main" val="2601059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DBFBD503-44CA-4C6F-8E7A-BACEDE9A4D6B}" type="datetimeFigureOut">
              <a:rPr lang="en-CA" smtClean="0"/>
              <a:t>11/8/2017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1A2D7BD-40C9-4FBC-8C7C-12556A6FF81D}" type="slidenum">
              <a:rPr lang="en-CA" smtClean="0"/>
              <a:t>‹#›</a:t>
            </a:fld>
            <a:endParaRPr lang="en-CA"/>
          </a:p>
        </p:txBody>
      </p:sp>
    </p:spTree>
    <p:extLst>
      <p:ext uri="{BB962C8B-B14F-4D97-AF65-F5344CB8AC3E}">
        <p14:creationId xmlns:p14="http://schemas.microsoft.com/office/powerpoint/2010/main" val="1600804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DBFBD503-44CA-4C6F-8E7A-BACEDE9A4D6B}" type="datetimeFigureOut">
              <a:rPr lang="en-CA" smtClean="0"/>
              <a:t>11/8/2017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1A2D7BD-40C9-4FBC-8C7C-12556A6FF81D}" type="slidenum">
              <a:rPr lang="en-CA" smtClean="0"/>
              <a:t>‹#›</a:t>
            </a:fld>
            <a:endParaRPr lang="en-CA"/>
          </a:p>
        </p:txBody>
      </p:sp>
    </p:spTree>
    <p:extLst>
      <p:ext uri="{BB962C8B-B14F-4D97-AF65-F5344CB8AC3E}">
        <p14:creationId xmlns:p14="http://schemas.microsoft.com/office/powerpoint/2010/main" val="3042493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DBFBD503-44CA-4C6F-8E7A-BACEDE9A4D6B}" type="datetimeFigureOut">
              <a:rPr lang="en-CA" smtClean="0"/>
              <a:t>11/8/2017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1A2D7BD-40C9-4FBC-8C7C-12556A6FF81D}" type="slidenum">
              <a:rPr lang="en-CA" smtClean="0"/>
              <a:t>‹#›</a:t>
            </a:fld>
            <a:endParaRPr lang="en-CA"/>
          </a:p>
        </p:txBody>
      </p:sp>
    </p:spTree>
    <p:extLst>
      <p:ext uri="{BB962C8B-B14F-4D97-AF65-F5344CB8AC3E}">
        <p14:creationId xmlns:p14="http://schemas.microsoft.com/office/powerpoint/2010/main" val="131210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FBD503-44CA-4C6F-8E7A-BACEDE9A4D6B}" type="datetimeFigureOut">
              <a:rPr lang="en-CA" smtClean="0"/>
              <a:t>11/8/2017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1A2D7BD-40C9-4FBC-8C7C-12556A6FF81D}" type="slidenum">
              <a:rPr lang="en-CA" smtClean="0"/>
              <a:t>‹#›</a:t>
            </a:fld>
            <a:endParaRPr lang="en-CA"/>
          </a:p>
        </p:txBody>
      </p:sp>
    </p:spTree>
    <p:extLst>
      <p:ext uri="{BB962C8B-B14F-4D97-AF65-F5344CB8AC3E}">
        <p14:creationId xmlns:p14="http://schemas.microsoft.com/office/powerpoint/2010/main" val="2938795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DBFBD503-44CA-4C6F-8E7A-BACEDE9A4D6B}" type="datetimeFigureOut">
              <a:rPr lang="en-CA" smtClean="0"/>
              <a:t>11/8/2017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1A2D7BD-40C9-4FBC-8C7C-12556A6FF81D}" type="slidenum">
              <a:rPr lang="en-CA" smtClean="0"/>
              <a:t>‹#›</a:t>
            </a:fld>
            <a:endParaRPr lang="en-CA"/>
          </a:p>
        </p:txBody>
      </p:sp>
    </p:spTree>
    <p:extLst>
      <p:ext uri="{BB962C8B-B14F-4D97-AF65-F5344CB8AC3E}">
        <p14:creationId xmlns:p14="http://schemas.microsoft.com/office/powerpoint/2010/main" val="1428783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DBFBD503-44CA-4C6F-8E7A-BACEDE9A4D6B}" type="datetimeFigureOut">
              <a:rPr lang="en-CA" smtClean="0"/>
              <a:t>11/8/2017</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1A2D7BD-40C9-4FBC-8C7C-12556A6FF81D}" type="slidenum">
              <a:rPr lang="en-CA" smtClean="0"/>
              <a:t>‹#›</a:t>
            </a:fld>
            <a:endParaRPr lang="en-CA"/>
          </a:p>
        </p:txBody>
      </p:sp>
    </p:spTree>
    <p:extLst>
      <p:ext uri="{BB962C8B-B14F-4D97-AF65-F5344CB8AC3E}">
        <p14:creationId xmlns:p14="http://schemas.microsoft.com/office/powerpoint/2010/main" val="1385136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DBFBD503-44CA-4C6F-8E7A-BACEDE9A4D6B}" type="datetimeFigureOut">
              <a:rPr lang="en-CA" smtClean="0"/>
              <a:t>11/8/2017</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1A2D7BD-40C9-4FBC-8C7C-12556A6FF81D}" type="slidenum">
              <a:rPr lang="en-CA" smtClean="0"/>
              <a:t>‹#›</a:t>
            </a:fld>
            <a:endParaRPr lang="en-CA"/>
          </a:p>
        </p:txBody>
      </p:sp>
    </p:spTree>
    <p:extLst>
      <p:ext uri="{BB962C8B-B14F-4D97-AF65-F5344CB8AC3E}">
        <p14:creationId xmlns:p14="http://schemas.microsoft.com/office/powerpoint/2010/main" val="3878518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FBD503-44CA-4C6F-8E7A-BACEDE9A4D6B}" type="datetimeFigureOut">
              <a:rPr lang="en-CA" smtClean="0"/>
              <a:t>11/8/2017</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1A2D7BD-40C9-4FBC-8C7C-12556A6FF81D}" type="slidenum">
              <a:rPr lang="en-CA" smtClean="0"/>
              <a:t>‹#›</a:t>
            </a:fld>
            <a:endParaRPr lang="en-CA"/>
          </a:p>
        </p:txBody>
      </p:sp>
    </p:spTree>
    <p:extLst>
      <p:ext uri="{BB962C8B-B14F-4D97-AF65-F5344CB8AC3E}">
        <p14:creationId xmlns:p14="http://schemas.microsoft.com/office/powerpoint/2010/main" val="3644775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FBD503-44CA-4C6F-8E7A-BACEDE9A4D6B}" type="datetimeFigureOut">
              <a:rPr lang="en-CA" smtClean="0"/>
              <a:t>11/8/2017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1A2D7BD-40C9-4FBC-8C7C-12556A6FF81D}" type="slidenum">
              <a:rPr lang="en-CA" smtClean="0"/>
              <a:t>‹#›</a:t>
            </a:fld>
            <a:endParaRPr lang="en-CA"/>
          </a:p>
        </p:txBody>
      </p:sp>
    </p:spTree>
    <p:extLst>
      <p:ext uri="{BB962C8B-B14F-4D97-AF65-F5344CB8AC3E}">
        <p14:creationId xmlns:p14="http://schemas.microsoft.com/office/powerpoint/2010/main" val="3506241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FBD503-44CA-4C6F-8E7A-BACEDE9A4D6B}" type="datetimeFigureOut">
              <a:rPr lang="en-CA" smtClean="0"/>
              <a:t>11/8/2017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1A2D7BD-40C9-4FBC-8C7C-12556A6FF81D}" type="slidenum">
              <a:rPr lang="en-CA" smtClean="0"/>
              <a:t>‹#›</a:t>
            </a:fld>
            <a:endParaRPr lang="en-CA"/>
          </a:p>
        </p:txBody>
      </p:sp>
    </p:spTree>
    <p:extLst>
      <p:ext uri="{BB962C8B-B14F-4D97-AF65-F5344CB8AC3E}">
        <p14:creationId xmlns:p14="http://schemas.microsoft.com/office/powerpoint/2010/main" val="2368008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FBD503-44CA-4C6F-8E7A-BACEDE9A4D6B}" type="datetimeFigureOut">
              <a:rPr lang="en-CA" smtClean="0"/>
              <a:t>11/8/2017</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A2D7BD-40C9-4FBC-8C7C-12556A6FF81D}" type="slidenum">
              <a:rPr lang="en-CA" smtClean="0"/>
              <a:t>‹#›</a:t>
            </a:fld>
            <a:endParaRPr lang="en-CA"/>
          </a:p>
        </p:txBody>
      </p:sp>
    </p:spTree>
    <p:extLst>
      <p:ext uri="{BB962C8B-B14F-4D97-AF65-F5344CB8AC3E}">
        <p14:creationId xmlns:p14="http://schemas.microsoft.com/office/powerpoint/2010/main" val="315356153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gif"/></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gif"/></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gif"/></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gif"/></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gi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3.jpeg"/><Relationship Id="rId5" Type="http://schemas.openxmlformats.org/officeDocument/2006/relationships/image" Target="../media/image2.gif"/><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21183" y="111286"/>
            <a:ext cx="8738401" cy="6054018"/>
            <a:chOff x="221183" y="111286"/>
            <a:chExt cx="8738401" cy="6414058"/>
          </a:xfrm>
        </p:grpSpPr>
        <p:grpSp>
          <p:nvGrpSpPr>
            <p:cNvPr id="18" name="Group 17"/>
            <p:cNvGrpSpPr/>
            <p:nvPr/>
          </p:nvGrpSpPr>
          <p:grpSpPr>
            <a:xfrm>
              <a:off x="221183" y="111286"/>
              <a:ext cx="8738401" cy="6414058"/>
              <a:chOff x="221183" y="111286"/>
              <a:chExt cx="8738401" cy="5867325"/>
            </a:xfrm>
          </p:grpSpPr>
          <p:sp>
            <p:nvSpPr>
              <p:cNvPr id="20" name="Rounded Rectangle 19"/>
              <p:cNvSpPr/>
              <p:nvPr/>
            </p:nvSpPr>
            <p:spPr>
              <a:xfrm>
                <a:off x="221183" y="111286"/>
                <a:ext cx="8738401" cy="586732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ounded Rectangle 20"/>
              <p:cNvSpPr/>
              <p:nvPr/>
            </p:nvSpPr>
            <p:spPr>
              <a:xfrm>
                <a:off x="327883" y="212627"/>
                <a:ext cx="8525001" cy="54486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9" name="Rectangle 18"/>
            <p:cNvSpPr/>
            <p:nvPr/>
          </p:nvSpPr>
          <p:spPr>
            <a:xfrm>
              <a:off x="323528" y="3093804"/>
              <a:ext cx="8533712" cy="149263"/>
            </a:xfrm>
            <a:prstGeom prst="rect">
              <a:avLst/>
            </a:prstGeom>
            <a:gradFill flip="none" rotWithShape="1">
              <a:gsLst>
                <a:gs pos="0">
                  <a:schemeClr val="accent6">
                    <a:lumMod val="75000"/>
                  </a:schemeClr>
                </a:gs>
                <a:gs pos="98000">
                  <a:schemeClr val="bg1">
                    <a:lumMod val="65000"/>
                    <a:alpha val="3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7" name="Title 6"/>
          <p:cNvSpPr>
            <a:spLocks noGrp="1"/>
          </p:cNvSpPr>
          <p:nvPr>
            <p:ph type="ctrTitle"/>
          </p:nvPr>
        </p:nvSpPr>
        <p:spPr>
          <a:xfrm>
            <a:off x="685800" y="1418915"/>
            <a:ext cx="7772400" cy="1470025"/>
          </a:xfrm>
        </p:spPr>
        <p:txBody>
          <a:bodyPr>
            <a:normAutofit/>
          </a:bodyPr>
          <a:lstStyle/>
          <a:p>
            <a:r>
              <a:rPr lang="en-CA" dirty="0" smtClean="0"/>
              <a:t>Hospital Scenario </a:t>
            </a:r>
            <a:r>
              <a:rPr lang="en-CA" dirty="0"/>
              <a:t>3</a:t>
            </a:r>
          </a:p>
        </p:txBody>
      </p:sp>
      <p:sp>
        <p:nvSpPr>
          <p:cNvPr id="2" name="Subtitle 1"/>
          <p:cNvSpPr>
            <a:spLocks noGrp="1"/>
          </p:cNvSpPr>
          <p:nvPr>
            <p:ph type="subTitle" idx="1"/>
          </p:nvPr>
        </p:nvSpPr>
        <p:spPr>
          <a:xfrm>
            <a:off x="1460227" y="3501008"/>
            <a:ext cx="6400800" cy="1752600"/>
          </a:xfrm>
        </p:spPr>
        <p:txBody>
          <a:bodyPr>
            <a:normAutofit fontScale="92500" lnSpcReduction="20000"/>
          </a:bodyPr>
          <a:lstStyle/>
          <a:p>
            <a:r>
              <a:rPr lang="en-CA" dirty="0" smtClean="0"/>
              <a:t>Based on Stigma &amp; Trust Findings </a:t>
            </a:r>
          </a:p>
          <a:p>
            <a:r>
              <a:rPr lang="en-CA" dirty="0" smtClean="0"/>
              <a:t>from the </a:t>
            </a:r>
          </a:p>
          <a:p>
            <a:r>
              <a:rPr lang="en-CA" dirty="0" smtClean="0"/>
              <a:t>Peer </a:t>
            </a:r>
            <a:r>
              <a:rPr lang="en-CA" dirty="0" smtClean="0">
                <a:solidFill>
                  <a:schemeClr val="bg1">
                    <a:lumMod val="65000"/>
                  </a:schemeClr>
                </a:solidFill>
              </a:rPr>
              <a:t>Engagement</a:t>
            </a:r>
            <a:r>
              <a:rPr lang="en-CA" dirty="0" smtClean="0"/>
              <a:t> and Evaluation Project (PEEP)</a:t>
            </a:r>
            <a:endParaRPr lang="en-CA" dirty="0"/>
          </a:p>
        </p:txBody>
      </p:sp>
      <p:grpSp>
        <p:nvGrpSpPr>
          <p:cNvPr id="15" name="Group 14"/>
          <p:cNvGrpSpPr/>
          <p:nvPr/>
        </p:nvGrpSpPr>
        <p:grpSpPr>
          <a:xfrm>
            <a:off x="1761231" y="6291963"/>
            <a:ext cx="5658304" cy="488287"/>
            <a:chOff x="434427" y="6101353"/>
            <a:chExt cx="8355717" cy="768262"/>
          </a:xfrm>
        </p:grpSpPr>
        <p:grpSp>
          <p:nvGrpSpPr>
            <p:cNvPr id="17" name="Group 16"/>
            <p:cNvGrpSpPr/>
            <p:nvPr/>
          </p:nvGrpSpPr>
          <p:grpSpPr>
            <a:xfrm>
              <a:off x="434427" y="6101353"/>
              <a:ext cx="8355717" cy="719985"/>
              <a:chOff x="434427" y="6055965"/>
              <a:chExt cx="8355717" cy="719985"/>
            </a:xfrm>
          </p:grpSpPr>
          <p:pic>
            <p:nvPicPr>
              <p:cNvPr id="29" name="Picture 2" descr="H:\epid\COMMITTEES AND ORGANIZATIONS\BC Harm Reduction\Students\2015_studentfolders\Corinne\HRSS one-pagers\images\hrss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328" y="6063928"/>
                <a:ext cx="1265816" cy="712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http://www.ece.ubc.ca/~colind/i/UBClogo.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427" y="6055966"/>
                <a:ext cx="522150" cy="71202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epid\COMMITTEES AND ORGANIZATIONS\BC Harm Reduction\A_Team_Admin\social_media_other_accounts\Hello Cool World\Logo\HA Logos\PHSA logo_jp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016" y="6055965"/>
                <a:ext cx="2255912" cy="712022"/>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3" descr="H:\epid\COMMITTEES AND ORGANIZATIONS\BC Harm Reduction\Students\2015_studentfolders\Corinne\HRSS one-pagers\images\towardtheheart_logo2jp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3728" y="6109316"/>
              <a:ext cx="1650019" cy="760299"/>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342946193"/>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Hospital 3 PEEP HD2.mp4">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5"/>
          <a:stretch>
            <a:fillRect/>
          </a:stretch>
        </p:blipFill>
        <p:spPr>
          <a:xfrm>
            <a:off x="549275" y="1600200"/>
            <a:ext cx="8045450" cy="4525963"/>
          </a:xfrm>
        </p:spPr>
      </p:pic>
    </p:spTree>
    <p:custDataLst>
      <p:tags r:id="rId1"/>
    </p:custDataLst>
    <p:extLst>
      <p:ext uri="{BB962C8B-B14F-4D97-AF65-F5344CB8AC3E}">
        <p14:creationId xmlns:p14="http://schemas.microsoft.com/office/powerpoint/2010/main" val="2728430089"/>
      </p:ext>
    </p:extLst>
  </p:cSld>
  <p:clrMapOvr>
    <a:masterClrMapping/>
  </p:clrMapOvr>
  <mc:AlternateContent xmlns:mc="http://schemas.openxmlformats.org/markup-compatibility/2006" xmlns:p14="http://schemas.microsoft.com/office/powerpoint/2010/main">
    <mc:Choice Requires="p14">
      <p:transition spd="med" p14:dur="700" advClick="0" advTm="46000">
        <p:fade/>
      </p:transition>
    </mc:Choice>
    <mc:Fallback xmlns="">
      <p:transition spd="med" advClick="0" advTm="4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7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21183" y="111287"/>
            <a:ext cx="8738401" cy="6126026"/>
            <a:chOff x="221183" y="111286"/>
            <a:chExt cx="8738401" cy="6414058"/>
          </a:xfrm>
        </p:grpSpPr>
        <p:grpSp>
          <p:nvGrpSpPr>
            <p:cNvPr id="18" name="Group 17"/>
            <p:cNvGrpSpPr/>
            <p:nvPr/>
          </p:nvGrpSpPr>
          <p:grpSpPr>
            <a:xfrm>
              <a:off x="221183" y="111286"/>
              <a:ext cx="8738401" cy="6414058"/>
              <a:chOff x="221183" y="111286"/>
              <a:chExt cx="8738401" cy="5867325"/>
            </a:xfrm>
          </p:grpSpPr>
          <p:sp>
            <p:nvSpPr>
              <p:cNvPr id="20" name="Rounded Rectangle 19"/>
              <p:cNvSpPr/>
              <p:nvPr/>
            </p:nvSpPr>
            <p:spPr>
              <a:xfrm>
                <a:off x="221183" y="111286"/>
                <a:ext cx="8738401" cy="586732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ounded Rectangle 20"/>
              <p:cNvSpPr/>
              <p:nvPr/>
            </p:nvSpPr>
            <p:spPr>
              <a:xfrm>
                <a:off x="327883" y="212627"/>
                <a:ext cx="8525001" cy="54486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9" name="Rectangle 18"/>
            <p:cNvSpPr/>
            <p:nvPr/>
          </p:nvSpPr>
          <p:spPr>
            <a:xfrm>
              <a:off x="319172" y="1509846"/>
              <a:ext cx="8533712" cy="149263"/>
            </a:xfrm>
            <a:prstGeom prst="rect">
              <a:avLst/>
            </a:prstGeom>
            <a:gradFill flip="none" rotWithShape="1">
              <a:gsLst>
                <a:gs pos="0">
                  <a:schemeClr val="accent6">
                    <a:lumMod val="75000"/>
                  </a:schemeClr>
                </a:gs>
                <a:gs pos="98000">
                  <a:schemeClr val="bg1">
                    <a:lumMod val="65000"/>
                    <a:alpha val="3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 name="Title 1"/>
          <p:cNvSpPr>
            <a:spLocks noGrp="1"/>
          </p:cNvSpPr>
          <p:nvPr>
            <p:ph type="title"/>
          </p:nvPr>
        </p:nvSpPr>
        <p:spPr>
          <a:xfrm>
            <a:off x="395908" y="317020"/>
            <a:ext cx="8229600" cy="1143000"/>
          </a:xfrm>
        </p:spPr>
        <p:txBody>
          <a:bodyPr>
            <a:noAutofit/>
          </a:bodyPr>
          <a:lstStyle/>
          <a:p>
            <a:r>
              <a:rPr lang="en-CA" sz="3200" smtClean="0">
                <a:solidFill>
                  <a:srgbClr val="C00000"/>
                </a:solidFill>
              </a:rPr>
              <a:t>This Scenario </a:t>
            </a:r>
            <a:r>
              <a:rPr lang="en-CA" sz="3200" dirty="0" smtClean="0">
                <a:solidFill>
                  <a:srgbClr val="C00000"/>
                </a:solidFill>
              </a:rPr>
              <a:t>comes from </a:t>
            </a:r>
            <a:r>
              <a:rPr lang="en-CA" sz="3200" dirty="0">
                <a:solidFill>
                  <a:srgbClr val="C00000"/>
                </a:solidFill>
              </a:rPr>
              <a:t>the Lived </a:t>
            </a:r>
            <a:r>
              <a:rPr lang="en-CA" sz="3200" dirty="0" smtClean="0">
                <a:solidFill>
                  <a:srgbClr val="C00000"/>
                </a:solidFill>
              </a:rPr>
              <a:t>Experience of People </a:t>
            </a:r>
            <a:r>
              <a:rPr lang="en-CA" sz="3200" dirty="0">
                <a:solidFill>
                  <a:srgbClr val="C00000"/>
                </a:solidFill>
              </a:rPr>
              <a:t>Who Use Drugs</a:t>
            </a:r>
          </a:p>
        </p:txBody>
      </p:sp>
      <p:sp>
        <p:nvSpPr>
          <p:cNvPr id="4" name="Content Placeholder 3"/>
          <p:cNvSpPr>
            <a:spLocks noGrp="1"/>
          </p:cNvSpPr>
          <p:nvPr>
            <p:ph idx="1"/>
          </p:nvPr>
        </p:nvSpPr>
        <p:spPr>
          <a:xfrm>
            <a:off x="624771" y="1844824"/>
            <a:ext cx="7931224" cy="3960439"/>
          </a:xfrm>
        </p:spPr>
        <p:txBody>
          <a:bodyPr>
            <a:normAutofit fontScale="92500" lnSpcReduction="20000"/>
          </a:bodyPr>
          <a:lstStyle/>
          <a:p>
            <a:pPr marL="0" lvl="0" indent="0">
              <a:buNone/>
            </a:pPr>
            <a:r>
              <a:rPr lang="en-CA" sz="2200" dirty="0">
                <a:solidFill>
                  <a:prstClr val="black"/>
                </a:solidFill>
              </a:rPr>
              <a:t>“When he lost his finger, the doctor wouldn’t give him anything until I went in with him and I looked at the doctor and I said, “You can’t have him walk out of here like that,” and then he gave him 1 mg </a:t>
            </a:r>
            <a:r>
              <a:rPr lang="en-CA" sz="2200" dirty="0" err="1">
                <a:solidFill>
                  <a:prstClr val="black"/>
                </a:solidFill>
              </a:rPr>
              <a:t>Dilaudid</a:t>
            </a:r>
            <a:r>
              <a:rPr lang="en-CA" sz="2200" dirty="0">
                <a:solidFill>
                  <a:prstClr val="black"/>
                </a:solidFill>
              </a:rPr>
              <a:t>.”</a:t>
            </a:r>
          </a:p>
          <a:p>
            <a:pPr marL="400050" lvl="1" indent="0">
              <a:buNone/>
            </a:pPr>
            <a:r>
              <a:rPr lang="en-CA" sz="1800" i="1" dirty="0">
                <a:solidFill>
                  <a:prstClr val="black"/>
                </a:solidFill>
              </a:rPr>
              <a:t> – Female, Northern Health Authority</a:t>
            </a:r>
          </a:p>
          <a:p>
            <a:pPr marL="0" lvl="0" indent="0">
              <a:buNone/>
            </a:pPr>
            <a:r>
              <a:rPr lang="en-CA" sz="2200" dirty="0">
                <a:solidFill>
                  <a:prstClr val="black"/>
                </a:solidFill>
              </a:rPr>
              <a:t> </a:t>
            </a:r>
          </a:p>
          <a:p>
            <a:pPr marL="0" indent="0">
              <a:buNone/>
            </a:pPr>
            <a:r>
              <a:rPr lang="en-CA" sz="2200" dirty="0">
                <a:solidFill>
                  <a:prstClr val="black"/>
                </a:solidFill>
              </a:rPr>
              <a:t>“ You don’t deserve anything for pain and they’re not </a:t>
            </a:r>
            <a:r>
              <a:rPr lang="en-CA" sz="2200" dirty="0" err="1">
                <a:solidFill>
                  <a:prstClr val="black"/>
                </a:solidFill>
              </a:rPr>
              <a:t>gonna</a:t>
            </a:r>
            <a:r>
              <a:rPr lang="en-CA" sz="2200" dirty="0">
                <a:solidFill>
                  <a:prstClr val="black"/>
                </a:solidFill>
              </a:rPr>
              <a:t> enable.”            </a:t>
            </a:r>
          </a:p>
          <a:p>
            <a:pPr marL="400050" lvl="1" indent="0">
              <a:buNone/>
            </a:pPr>
            <a:r>
              <a:rPr lang="en-CA" sz="1800" i="1" dirty="0" smtClean="0">
                <a:solidFill>
                  <a:prstClr val="black"/>
                </a:solidFill>
              </a:rPr>
              <a:t>– </a:t>
            </a:r>
            <a:r>
              <a:rPr lang="en-CA" sz="1800" i="1" dirty="0">
                <a:solidFill>
                  <a:prstClr val="black"/>
                </a:solidFill>
              </a:rPr>
              <a:t>Female, Northern Health Authority</a:t>
            </a:r>
          </a:p>
          <a:p>
            <a:pPr marL="0" lvl="0" indent="0">
              <a:buNone/>
            </a:pPr>
            <a:r>
              <a:rPr lang="en-CA" sz="2200" dirty="0">
                <a:solidFill>
                  <a:prstClr val="black"/>
                </a:solidFill>
              </a:rPr>
              <a:t> </a:t>
            </a:r>
          </a:p>
          <a:p>
            <a:pPr marL="0" lvl="0" indent="0">
              <a:buNone/>
            </a:pPr>
            <a:r>
              <a:rPr lang="en-CA" sz="2200" dirty="0">
                <a:solidFill>
                  <a:prstClr val="black"/>
                </a:solidFill>
              </a:rPr>
              <a:t>“… I couldn’t fuckin’ walk.  They didn’t give me crutches or </a:t>
            </a:r>
            <a:r>
              <a:rPr lang="en-CA" sz="2200" dirty="0" err="1">
                <a:solidFill>
                  <a:prstClr val="black"/>
                </a:solidFill>
              </a:rPr>
              <a:t>frikken</a:t>
            </a:r>
            <a:r>
              <a:rPr lang="en-CA" sz="2200" dirty="0">
                <a:solidFill>
                  <a:prstClr val="black"/>
                </a:solidFill>
              </a:rPr>
              <a:t>’ anything and they won’t give me pain pills.  They just looked at me and said, “Oh, you can go.”  And my leg was purple from my toes all the way up to my fuckin’ hip and I couldn’t fuckin’ walk and they were treating me like shit and…” </a:t>
            </a:r>
          </a:p>
          <a:p>
            <a:pPr marL="400050" lvl="1" indent="0">
              <a:buNone/>
            </a:pPr>
            <a:r>
              <a:rPr lang="en-CA" sz="1800" i="1" dirty="0">
                <a:solidFill>
                  <a:prstClr val="black"/>
                </a:solidFill>
              </a:rPr>
              <a:t>– Female, Interior Health Authority</a:t>
            </a:r>
          </a:p>
        </p:txBody>
      </p:sp>
      <p:grpSp>
        <p:nvGrpSpPr>
          <p:cNvPr id="15" name="Group 14"/>
          <p:cNvGrpSpPr/>
          <p:nvPr/>
        </p:nvGrpSpPr>
        <p:grpSpPr>
          <a:xfrm>
            <a:off x="1761231" y="6291963"/>
            <a:ext cx="5658304" cy="488287"/>
            <a:chOff x="434427" y="6101353"/>
            <a:chExt cx="8355717" cy="768262"/>
          </a:xfrm>
        </p:grpSpPr>
        <p:grpSp>
          <p:nvGrpSpPr>
            <p:cNvPr id="27" name="Group 26"/>
            <p:cNvGrpSpPr/>
            <p:nvPr/>
          </p:nvGrpSpPr>
          <p:grpSpPr>
            <a:xfrm>
              <a:off x="434427" y="6101353"/>
              <a:ext cx="8355717" cy="719985"/>
              <a:chOff x="434427" y="6055965"/>
              <a:chExt cx="8355717" cy="719985"/>
            </a:xfrm>
          </p:grpSpPr>
          <p:pic>
            <p:nvPicPr>
              <p:cNvPr id="29" name="Picture 2" descr="H:\epid\COMMITTEES AND ORGANIZATIONS\BC Harm Reduction\Students\2015_studentfolders\Corinne\HRSS one-pagers\images\hrss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328" y="6063928"/>
                <a:ext cx="1265816" cy="712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http://www.ece.ubc.ca/~colind/i/UBClogo.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427" y="6055966"/>
                <a:ext cx="522150" cy="71202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epid\COMMITTEES AND ORGANIZATIONS\BC Harm Reduction\A_Team_Admin\social_media_other_accounts\Hello Cool World\Logo\HA Logos\PHSA logo_jp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016" y="6055965"/>
                <a:ext cx="2255912" cy="712022"/>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3" descr="H:\epid\COMMITTEES AND ORGANIZATIONS\BC Harm Reduction\Students\2015_studentfolders\Corinne\HRSS one-pagers\images\towardtheheart_logo2jp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3728" y="6109316"/>
              <a:ext cx="1650019" cy="760299"/>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5622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21183" y="111286"/>
            <a:ext cx="8738401" cy="5990067"/>
            <a:chOff x="221183" y="111286"/>
            <a:chExt cx="8738401" cy="6414058"/>
          </a:xfrm>
        </p:grpSpPr>
        <p:grpSp>
          <p:nvGrpSpPr>
            <p:cNvPr id="18" name="Group 17"/>
            <p:cNvGrpSpPr/>
            <p:nvPr/>
          </p:nvGrpSpPr>
          <p:grpSpPr>
            <a:xfrm>
              <a:off x="221183" y="111286"/>
              <a:ext cx="8738401" cy="6414058"/>
              <a:chOff x="221183" y="111286"/>
              <a:chExt cx="8738401" cy="5867325"/>
            </a:xfrm>
          </p:grpSpPr>
          <p:sp>
            <p:nvSpPr>
              <p:cNvPr id="20" name="Rounded Rectangle 19"/>
              <p:cNvSpPr/>
              <p:nvPr/>
            </p:nvSpPr>
            <p:spPr>
              <a:xfrm>
                <a:off x="221183" y="111286"/>
                <a:ext cx="8738401" cy="586732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ounded Rectangle 20"/>
              <p:cNvSpPr/>
              <p:nvPr/>
            </p:nvSpPr>
            <p:spPr>
              <a:xfrm>
                <a:off x="327883" y="212627"/>
                <a:ext cx="8525001" cy="54486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9" name="Rectangle 18"/>
            <p:cNvSpPr/>
            <p:nvPr/>
          </p:nvSpPr>
          <p:spPr>
            <a:xfrm>
              <a:off x="319172" y="1509846"/>
              <a:ext cx="8533712" cy="149263"/>
            </a:xfrm>
            <a:prstGeom prst="rect">
              <a:avLst/>
            </a:prstGeom>
            <a:gradFill flip="none" rotWithShape="1">
              <a:gsLst>
                <a:gs pos="0">
                  <a:schemeClr val="accent6">
                    <a:lumMod val="75000"/>
                  </a:schemeClr>
                </a:gs>
                <a:gs pos="98000">
                  <a:schemeClr val="bg1">
                    <a:lumMod val="65000"/>
                    <a:alpha val="3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 name="Title 1"/>
          <p:cNvSpPr>
            <a:spLocks noGrp="1"/>
          </p:cNvSpPr>
          <p:nvPr>
            <p:ph type="title"/>
          </p:nvPr>
        </p:nvSpPr>
        <p:spPr>
          <a:xfrm>
            <a:off x="457200" y="341784"/>
            <a:ext cx="8229600" cy="1143000"/>
          </a:xfrm>
        </p:spPr>
        <p:txBody>
          <a:bodyPr>
            <a:noAutofit/>
          </a:bodyPr>
          <a:lstStyle/>
          <a:p>
            <a:r>
              <a:rPr lang="en-CA" dirty="0">
                <a:solidFill>
                  <a:srgbClr val="C00000"/>
                </a:solidFill>
              </a:rPr>
              <a:t>Discussion:</a:t>
            </a:r>
            <a:r>
              <a:rPr lang="en-CA" sz="3600" dirty="0" smtClean="0"/>
              <a:t> </a:t>
            </a:r>
            <a:r>
              <a:rPr lang="en-CA" dirty="0">
                <a:solidFill>
                  <a:srgbClr val="C00000"/>
                </a:solidFill>
              </a:rPr>
              <a:t>Behaviours</a:t>
            </a:r>
          </a:p>
        </p:txBody>
      </p:sp>
      <p:sp>
        <p:nvSpPr>
          <p:cNvPr id="3" name="Content Placeholder 2"/>
          <p:cNvSpPr>
            <a:spLocks noGrp="1"/>
          </p:cNvSpPr>
          <p:nvPr>
            <p:ph idx="1"/>
          </p:nvPr>
        </p:nvSpPr>
        <p:spPr>
          <a:xfrm>
            <a:off x="841612" y="2132856"/>
            <a:ext cx="7488832" cy="3168352"/>
          </a:xfrm>
        </p:spPr>
        <p:txBody>
          <a:bodyPr>
            <a:normAutofit/>
          </a:bodyPr>
          <a:lstStyle/>
          <a:p>
            <a:pPr marL="514350" indent="-514350">
              <a:buFont typeface="+mj-lt"/>
              <a:buAutoNum type="arabicPeriod"/>
            </a:pPr>
            <a:r>
              <a:rPr lang="en-CA" sz="2800" dirty="0" smtClean="0"/>
              <a:t>How did the staff member or Peer’s behaviour positively or negatively affect the situation?</a:t>
            </a:r>
          </a:p>
          <a:p>
            <a:pPr marL="514350" indent="-514350">
              <a:buFont typeface="+mj-lt"/>
              <a:buAutoNum type="arabicPeriod"/>
            </a:pPr>
            <a:r>
              <a:rPr lang="en-CA" sz="2800" dirty="0" smtClean="0"/>
              <a:t>What might have motivated each person to behave the way they did?</a:t>
            </a:r>
          </a:p>
          <a:p>
            <a:pPr marL="514350" indent="-514350">
              <a:buFont typeface="+mj-lt"/>
              <a:buAutoNum type="arabicPeriod"/>
            </a:pPr>
            <a:r>
              <a:rPr lang="en-CA" sz="2800" dirty="0" smtClean="0"/>
              <a:t>What are the possible outcomes of each person’s behaviours?</a:t>
            </a:r>
          </a:p>
        </p:txBody>
      </p:sp>
      <p:grpSp>
        <p:nvGrpSpPr>
          <p:cNvPr id="22" name="Group 21"/>
          <p:cNvGrpSpPr/>
          <p:nvPr/>
        </p:nvGrpSpPr>
        <p:grpSpPr>
          <a:xfrm>
            <a:off x="1761231" y="6291963"/>
            <a:ext cx="5658304" cy="488287"/>
            <a:chOff x="434427" y="6101353"/>
            <a:chExt cx="8355717" cy="768262"/>
          </a:xfrm>
        </p:grpSpPr>
        <p:grpSp>
          <p:nvGrpSpPr>
            <p:cNvPr id="23" name="Group 22"/>
            <p:cNvGrpSpPr/>
            <p:nvPr/>
          </p:nvGrpSpPr>
          <p:grpSpPr>
            <a:xfrm>
              <a:off x="434427" y="6101353"/>
              <a:ext cx="8355717" cy="719985"/>
              <a:chOff x="434427" y="6055965"/>
              <a:chExt cx="8355717" cy="719985"/>
            </a:xfrm>
          </p:grpSpPr>
          <p:pic>
            <p:nvPicPr>
              <p:cNvPr id="25" name="Picture 2" descr="H:\epid\COMMITTEES AND ORGANIZATIONS\BC Harm Reduction\Students\2015_studentfolders\Corinne\HRSS one-pagers\images\hrss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328" y="6063928"/>
                <a:ext cx="1265816" cy="71202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http://www.ece.ubc.ca/~colind/i/UBClogo.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427" y="6055966"/>
                <a:ext cx="522150" cy="71202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epid\COMMITTEES AND ORGANIZATIONS\BC Harm Reduction\A_Team_Admin\social_media_other_accounts\Hello Cool World\Logo\HA Logos\PHSA logo_jp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016" y="6055965"/>
                <a:ext cx="2255912" cy="712022"/>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3" descr="H:\epid\COMMITTEES AND ORGANIZATIONS\BC Harm Reduction\Students\2015_studentfolders\Corinne\HRSS one-pagers\images\towardtheheart_logo2jp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3728" y="6109316"/>
              <a:ext cx="1650019" cy="760299"/>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22754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21183" y="111286"/>
            <a:ext cx="8738401" cy="5990067"/>
            <a:chOff x="221183" y="111286"/>
            <a:chExt cx="8738401" cy="6414058"/>
          </a:xfrm>
        </p:grpSpPr>
        <p:grpSp>
          <p:nvGrpSpPr>
            <p:cNvPr id="18" name="Group 17"/>
            <p:cNvGrpSpPr/>
            <p:nvPr/>
          </p:nvGrpSpPr>
          <p:grpSpPr>
            <a:xfrm>
              <a:off x="221183" y="111286"/>
              <a:ext cx="8738401" cy="6414058"/>
              <a:chOff x="221183" y="111286"/>
              <a:chExt cx="8738401" cy="5867325"/>
            </a:xfrm>
          </p:grpSpPr>
          <p:sp>
            <p:nvSpPr>
              <p:cNvPr id="20" name="Rounded Rectangle 19"/>
              <p:cNvSpPr/>
              <p:nvPr/>
            </p:nvSpPr>
            <p:spPr>
              <a:xfrm>
                <a:off x="221183" y="111286"/>
                <a:ext cx="8738401" cy="586732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1" name="Rounded Rectangle 20"/>
              <p:cNvSpPr/>
              <p:nvPr/>
            </p:nvSpPr>
            <p:spPr>
              <a:xfrm>
                <a:off x="327883" y="212627"/>
                <a:ext cx="8525001" cy="54486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grpSp>
        <p:sp>
          <p:nvSpPr>
            <p:cNvPr id="19" name="Rectangle 18"/>
            <p:cNvSpPr/>
            <p:nvPr/>
          </p:nvSpPr>
          <p:spPr>
            <a:xfrm>
              <a:off x="319172" y="1509846"/>
              <a:ext cx="8533712" cy="149263"/>
            </a:xfrm>
            <a:prstGeom prst="rect">
              <a:avLst/>
            </a:prstGeom>
            <a:gradFill flip="none" rotWithShape="1">
              <a:gsLst>
                <a:gs pos="0">
                  <a:schemeClr val="accent6">
                    <a:lumMod val="75000"/>
                  </a:schemeClr>
                </a:gs>
                <a:gs pos="98000">
                  <a:schemeClr val="bg1">
                    <a:lumMod val="65000"/>
                    <a:alpha val="3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grpSp>
      <p:sp>
        <p:nvSpPr>
          <p:cNvPr id="2" name="Title 1"/>
          <p:cNvSpPr>
            <a:spLocks noGrp="1"/>
          </p:cNvSpPr>
          <p:nvPr>
            <p:ph type="title"/>
          </p:nvPr>
        </p:nvSpPr>
        <p:spPr>
          <a:xfrm>
            <a:off x="457200" y="341784"/>
            <a:ext cx="8229600" cy="1143000"/>
          </a:xfrm>
        </p:spPr>
        <p:txBody>
          <a:bodyPr>
            <a:noAutofit/>
          </a:bodyPr>
          <a:lstStyle/>
          <a:p>
            <a:r>
              <a:rPr lang="en-CA" dirty="0">
                <a:solidFill>
                  <a:srgbClr val="C00000"/>
                </a:solidFill>
              </a:rPr>
              <a:t>Discussion:</a:t>
            </a:r>
            <a:r>
              <a:rPr lang="en-CA" sz="3600" dirty="0" smtClean="0"/>
              <a:t> </a:t>
            </a:r>
            <a:r>
              <a:rPr lang="en-CA" dirty="0">
                <a:solidFill>
                  <a:srgbClr val="C00000"/>
                </a:solidFill>
              </a:rPr>
              <a:t>The</a:t>
            </a:r>
            <a:r>
              <a:rPr lang="en-CA" sz="3600" dirty="0" smtClean="0"/>
              <a:t> </a:t>
            </a:r>
            <a:r>
              <a:rPr lang="en-CA" dirty="0">
                <a:solidFill>
                  <a:srgbClr val="C00000"/>
                </a:solidFill>
              </a:rPr>
              <a:t>Service</a:t>
            </a:r>
          </a:p>
        </p:txBody>
      </p:sp>
      <p:sp>
        <p:nvSpPr>
          <p:cNvPr id="3" name="Content Placeholder 2"/>
          <p:cNvSpPr>
            <a:spLocks noGrp="1"/>
          </p:cNvSpPr>
          <p:nvPr>
            <p:ph idx="1"/>
          </p:nvPr>
        </p:nvSpPr>
        <p:spPr>
          <a:xfrm>
            <a:off x="755577" y="2060848"/>
            <a:ext cx="7886088" cy="2880320"/>
          </a:xfrm>
        </p:spPr>
        <p:txBody>
          <a:bodyPr>
            <a:normAutofit/>
          </a:bodyPr>
          <a:lstStyle/>
          <a:p>
            <a:pPr marL="514350" indent="-514350">
              <a:buFont typeface="+mj-lt"/>
              <a:buAutoNum type="arabicPeriod"/>
            </a:pPr>
            <a:r>
              <a:rPr lang="en-CA" sz="2800" dirty="0" smtClean="0"/>
              <a:t>How did the design of the Harm Reduction Service positively or negatively affect the outcome of the situation?</a:t>
            </a:r>
          </a:p>
          <a:p>
            <a:pPr marL="514350" indent="-514350">
              <a:buFont typeface="+mj-lt"/>
              <a:buAutoNum type="arabicPeriod"/>
            </a:pPr>
            <a:r>
              <a:rPr lang="en-CA" sz="2800" dirty="0" smtClean="0"/>
              <a:t>Why might the service be set up that way?</a:t>
            </a:r>
          </a:p>
          <a:p>
            <a:pPr marL="514350" indent="-514350">
              <a:buFont typeface="+mj-lt"/>
              <a:buAutoNum type="arabicPeriod"/>
            </a:pPr>
            <a:r>
              <a:rPr lang="en-CA" sz="2800" dirty="0" smtClean="0"/>
              <a:t>What are some </a:t>
            </a:r>
            <a:r>
              <a:rPr lang="en-CA" sz="2800" smtClean="0"/>
              <a:t>possible outcomes of </a:t>
            </a:r>
            <a:r>
              <a:rPr lang="en-CA" sz="2800" dirty="0" smtClean="0"/>
              <a:t>the way the service was set up?</a:t>
            </a:r>
          </a:p>
        </p:txBody>
      </p:sp>
      <p:grpSp>
        <p:nvGrpSpPr>
          <p:cNvPr id="15" name="Group 14"/>
          <p:cNvGrpSpPr/>
          <p:nvPr/>
        </p:nvGrpSpPr>
        <p:grpSpPr>
          <a:xfrm>
            <a:off x="1761231" y="6291963"/>
            <a:ext cx="5658304" cy="488287"/>
            <a:chOff x="434427" y="6101353"/>
            <a:chExt cx="8355717" cy="768262"/>
          </a:xfrm>
        </p:grpSpPr>
        <p:grpSp>
          <p:nvGrpSpPr>
            <p:cNvPr id="27" name="Group 26"/>
            <p:cNvGrpSpPr/>
            <p:nvPr/>
          </p:nvGrpSpPr>
          <p:grpSpPr>
            <a:xfrm>
              <a:off x="434427" y="6101353"/>
              <a:ext cx="8355717" cy="719985"/>
              <a:chOff x="434427" y="6055965"/>
              <a:chExt cx="8355717" cy="719985"/>
            </a:xfrm>
          </p:grpSpPr>
          <p:pic>
            <p:nvPicPr>
              <p:cNvPr id="29" name="Picture 2" descr="H:\epid\COMMITTEES AND ORGANIZATIONS\BC Harm Reduction\Students\2015_studentfolders\Corinne\HRSS one-pagers\images\hrss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328" y="6063928"/>
                <a:ext cx="1265816" cy="712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http://www.ece.ubc.ca/~colind/i/UBClogo.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427" y="6055966"/>
                <a:ext cx="522150" cy="71202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epid\COMMITTEES AND ORGANIZATIONS\BC Harm Reduction\A_Team_Admin\social_media_other_accounts\Hello Cool World\Logo\HA Logos\PHSA logo_jp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016" y="6055965"/>
                <a:ext cx="2255912" cy="712022"/>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3" descr="H:\epid\COMMITTEES AND ORGANIZATIONS\BC Harm Reduction\Students\2015_studentfolders\Corinne\HRSS one-pagers\images\towardtheheart_logo2jp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3728" y="6109316"/>
              <a:ext cx="1650019" cy="760299"/>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29220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16827" y="111287"/>
            <a:ext cx="8738401" cy="6054018"/>
            <a:chOff x="221183" y="111286"/>
            <a:chExt cx="8738401" cy="6414058"/>
          </a:xfrm>
        </p:grpSpPr>
        <p:grpSp>
          <p:nvGrpSpPr>
            <p:cNvPr id="18" name="Group 17"/>
            <p:cNvGrpSpPr/>
            <p:nvPr/>
          </p:nvGrpSpPr>
          <p:grpSpPr>
            <a:xfrm>
              <a:off x="221183" y="111286"/>
              <a:ext cx="8738401" cy="6414058"/>
              <a:chOff x="221183" y="111286"/>
              <a:chExt cx="8738401" cy="5867325"/>
            </a:xfrm>
          </p:grpSpPr>
          <p:sp>
            <p:nvSpPr>
              <p:cNvPr id="20" name="Rounded Rectangle 19"/>
              <p:cNvSpPr/>
              <p:nvPr/>
            </p:nvSpPr>
            <p:spPr>
              <a:xfrm>
                <a:off x="221183" y="111286"/>
                <a:ext cx="8738401" cy="586732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1" name="Rounded Rectangle 20"/>
              <p:cNvSpPr/>
              <p:nvPr/>
            </p:nvSpPr>
            <p:spPr>
              <a:xfrm>
                <a:off x="327883" y="212627"/>
                <a:ext cx="8525001" cy="54486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grpSp>
        <p:sp>
          <p:nvSpPr>
            <p:cNvPr id="19" name="Rectangle 18"/>
            <p:cNvSpPr/>
            <p:nvPr/>
          </p:nvSpPr>
          <p:spPr>
            <a:xfrm>
              <a:off x="319172" y="1509846"/>
              <a:ext cx="8533712" cy="149263"/>
            </a:xfrm>
            <a:prstGeom prst="rect">
              <a:avLst/>
            </a:prstGeom>
            <a:gradFill flip="none" rotWithShape="1">
              <a:gsLst>
                <a:gs pos="0">
                  <a:schemeClr val="accent6">
                    <a:lumMod val="75000"/>
                  </a:schemeClr>
                </a:gs>
                <a:gs pos="98000">
                  <a:schemeClr val="bg1">
                    <a:lumMod val="65000"/>
                    <a:alpha val="3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grpSp>
      <p:sp>
        <p:nvSpPr>
          <p:cNvPr id="2" name="Title 1"/>
          <p:cNvSpPr>
            <a:spLocks noGrp="1"/>
          </p:cNvSpPr>
          <p:nvPr>
            <p:ph type="title"/>
          </p:nvPr>
        </p:nvSpPr>
        <p:spPr>
          <a:xfrm>
            <a:off x="457200" y="341784"/>
            <a:ext cx="8229600" cy="1143000"/>
          </a:xfrm>
        </p:spPr>
        <p:txBody>
          <a:bodyPr>
            <a:noAutofit/>
          </a:bodyPr>
          <a:lstStyle/>
          <a:p>
            <a:r>
              <a:rPr lang="en-CA" dirty="0" smtClean="0">
                <a:solidFill>
                  <a:srgbClr val="C00000"/>
                </a:solidFill>
              </a:rPr>
              <a:t>Discussion: The Role of Stigma</a:t>
            </a:r>
            <a:endParaRPr lang="en-CA" dirty="0">
              <a:solidFill>
                <a:srgbClr val="C00000"/>
              </a:solidFill>
            </a:endParaRPr>
          </a:p>
        </p:txBody>
      </p:sp>
      <p:sp>
        <p:nvSpPr>
          <p:cNvPr id="3" name="Content Placeholder 2"/>
          <p:cNvSpPr>
            <a:spLocks noGrp="1"/>
          </p:cNvSpPr>
          <p:nvPr>
            <p:ph idx="1"/>
          </p:nvPr>
        </p:nvSpPr>
        <p:spPr>
          <a:xfrm>
            <a:off x="471227" y="1698610"/>
            <a:ext cx="8229600" cy="3962637"/>
          </a:xfrm>
        </p:spPr>
        <p:txBody>
          <a:bodyPr>
            <a:normAutofit fontScale="92500"/>
          </a:bodyPr>
          <a:lstStyle/>
          <a:p>
            <a:pPr marL="0" indent="0">
              <a:buNone/>
            </a:pPr>
            <a:r>
              <a:rPr lang="en-US" sz="3500" b="1" i="1" dirty="0" smtClean="0">
                <a:solidFill>
                  <a:schemeClr val="accent2"/>
                </a:solidFill>
                <a:effectLst>
                  <a:outerShdw blurRad="38100" dist="38100" dir="2700000" algn="tl">
                    <a:srgbClr val="000000">
                      <a:alpha val="43137"/>
                    </a:srgbClr>
                  </a:outerShdw>
                </a:effectLst>
              </a:rPr>
              <a:t>Stigma: </a:t>
            </a:r>
            <a:r>
              <a:rPr lang="en-US" sz="3500" i="1" dirty="0" smtClean="0">
                <a:solidFill>
                  <a:schemeClr val="accent2"/>
                </a:solidFill>
                <a:effectLst>
                  <a:outerShdw blurRad="38100" dist="38100" dir="2700000" algn="tl">
                    <a:srgbClr val="000000">
                      <a:alpha val="43137"/>
                    </a:srgbClr>
                  </a:outerShdw>
                </a:effectLst>
              </a:rPr>
              <a:t>Strong disapproval and negative judgements toward people who use drugs </a:t>
            </a:r>
          </a:p>
          <a:p>
            <a:pPr marL="457200" lvl="1" indent="0">
              <a:buNone/>
            </a:pPr>
            <a:endParaRPr lang="en-US" sz="1200" dirty="0" smtClean="0"/>
          </a:p>
          <a:p>
            <a:pPr marL="514350" indent="-514350">
              <a:buFont typeface="+mj-lt"/>
              <a:buAutoNum type="arabicPeriod"/>
            </a:pPr>
            <a:r>
              <a:rPr lang="en-CA" sz="2800" dirty="0" smtClean="0"/>
              <a:t>How might stigma contribute to negative outcomes? Consider:</a:t>
            </a:r>
          </a:p>
          <a:p>
            <a:pPr lvl="2"/>
            <a:r>
              <a:rPr lang="en-CA" dirty="0" smtClean="0"/>
              <a:t>Internal stigma</a:t>
            </a:r>
          </a:p>
          <a:p>
            <a:pPr lvl="2"/>
            <a:r>
              <a:rPr lang="en-CA" dirty="0" smtClean="0"/>
              <a:t>Stigma in relationships</a:t>
            </a:r>
          </a:p>
          <a:p>
            <a:pPr lvl="2"/>
            <a:r>
              <a:rPr lang="en-CA" dirty="0" smtClean="0"/>
              <a:t>Stigma in organizations (institutions, government, society)</a:t>
            </a:r>
          </a:p>
          <a:p>
            <a:pPr lvl="2"/>
            <a:r>
              <a:rPr lang="en-CA" dirty="0" smtClean="0"/>
              <a:t>Stigma in how people communicate</a:t>
            </a:r>
            <a:endParaRPr lang="en-CA" dirty="0"/>
          </a:p>
        </p:txBody>
      </p:sp>
      <p:grpSp>
        <p:nvGrpSpPr>
          <p:cNvPr id="33" name="Group 32"/>
          <p:cNvGrpSpPr/>
          <p:nvPr/>
        </p:nvGrpSpPr>
        <p:grpSpPr>
          <a:xfrm>
            <a:off x="1761231" y="6291963"/>
            <a:ext cx="5658304" cy="488287"/>
            <a:chOff x="434427" y="6101353"/>
            <a:chExt cx="8355717" cy="768262"/>
          </a:xfrm>
        </p:grpSpPr>
        <p:grpSp>
          <p:nvGrpSpPr>
            <p:cNvPr id="34" name="Group 33"/>
            <p:cNvGrpSpPr/>
            <p:nvPr/>
          </p:nvGrpSpPr>
          <p:grpSpPr>
            <a:xfrm>
              <a:off x="434427" y="6101353"/>
              <a:ext cx="8355717" cy="719985"/>
              <a:chOff x="434427" y="6055965"/>
              <a:chExt cx="8355717" cy="719985"/>
            </a:xfrm>
          </p:grpSpPr>
          <p:pic>
            <p:nvPicPr>
              <p:cNvPr id="36" name="Picture 2" descr="H:\epid\COMMITTEES AND ORGANIZATIONS\BC Harm Reduction\Students\2015_studentfolders\Corinne\HRSS one-pagers\images\hrss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328" y="6063928"/>
                <a:ext cx="1265816" cy="71202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http://www.ece.ubc.ca/~colind/i/UBClogo.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427" y="6055966"/>
                <a:ext cx="522150" cy="71202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epid\COMMITTEES AND ORGANIZATIONS\BC Harm Reduction\A_Team_Admin\social_media_other_accounts\Hello Cool World\Logo\HA Logos\PHSA logo_jp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016" y="6055965"/>
                <a:ext cx="2255912" cy="712022"/>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3" descr="H:\epid\COMMITTEES AND ORGANIZATIONS\BC Harm Reduction\Students\2015_studentfolders\Corinne\HRSS one-pagers\images\towardtheheart_logo2jp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3728" y="6109316"/>
              <a:ext cx="1650019" cy="760299"/>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743190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21183" y="111286"/>
            <a:ext cx="8738401" cy="6126026"/>
            <a:chOff x="221183" y="111286"/>
            <a:chExt cx="8738401" cy="5867325"/>
          </a:xfrm>
        </p:grpSpPr>
        <p:sp>
          <p:nvSpPr>
            <p:cNvPr id="5" name="Rounded Rectangle 4"/>
            <p:cNvSpPr/>
            <p:nvPr/>
          </p:nvSpPr>
          <p:spPr>
            <a:xfrm>
              <a:off x="221183" y="111286"/>
              <a:ext cx="8738401" cy="586732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6" name="Rounded Rectangle 5"/>
            <p:cNvSpPr/>
            <p:nvPr/>
          </p:nvSpPr>
          <p:spPr>
            <a:xfrm>
              <a:off x="327883" y="212627"/>
              <a:ext cx="8525001" cy="54486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grpSp>
      <p:sp>
        <p:nvSpPr>
          <p:cNvPr id="2" name="Title 1"/>
          <p:cNvSpPr>
            <a:spLocks noGrp="1"/>
          </p:cNvSpPr>
          <p:nvPr>
            <p:ph type="title"/>
          </p:nvPr>
        </p:nvSpPr>
        <p:spPr/>
        <p:txBody>
          <a:bodyPr>
            <a:normAutofit/>
          </a:bodyPr>
          <a:lstStyle/>
          <a:p>
            <a:r>
              <a:rPr lang="en-CA" sz="4000" dirty="0" smtClean="0">
                <a:solidFill>
                  <a:srgbClr val="C00000"/>
                </a:solidFill>
              </a:rPr>
              <a:t>Summary: Options </a:t>
            </a:r>
            <a:r>
              <a:rPr lang="en-CA" sz="4000" dirty="0">
                <a:solidFill>
                  <a:srgbClr val="C00000"/>
                </a:solidFill>
              </a:rPr>
              <a:t>&amp; Opportunities</a:t>
            </a:r>
          </a:p>
        </p:txBody>
      </p:sp>
      <p:sp>
        <p:nvSpPr>
          <p:cNvPr id="3" name="Content Placeholder 2"/>
          <p:cNvSpPr>
            <a:spLocks noGrp="1"/>
          </p:cNvSpPr>
          <p:nvPr>
            <p:ph idx="1"/>
          </p:nvPr>
        </p:nvSpPr>
        <p:spPr>
          <a:xfrm>
            <a:off x="511343" y="1556792"/>
            <a:ext cx="8229600" cy="4248472"/>
          </a:xfrm>
        </p:spPr>
        <p:txBody>
          <a:bodyPr>
            <a:normAutofit/>
          </a:bodyPr>
          <a:lstStyle/>
          <a:p>
            <a:pPr marL="514350" indent="-514350">
              <a:buFont typeface="+mj-lt"/>
              <a:buAutoNum type="arabicPeriod"/>
            </a:pPr>
            <a:r>
              <a:rPr lang="en-CA" dirty="0" smtClean="0"/>
              <a:t>How might service </a:t>
            </a:r>
            <a:r>
              <a:rPr lang="en-CA" dirty="0"/>
              <a:t>providers </a:t>
            </a:r>
            <a:r>
              <a:rPr lang="en-CA" dirty="0" smtClean="0"/>
              <a:t>contribute to improving the outcome of the situation? </a:t>
            </a:r>
            <a:endParaRPr lang="en-CA" dirty="0"/>
          </a:p>
          <a:p>
            <a:pPr marL="457200" indent="-457200">
              <a:buFont typeface="+mj-lt"/>
              <a:buAutoNum type="arabicPeriod"/>
            </a:pPr>
            <a:endParaRPr lang="en-CA" sz="1900" dirty="0" smtClean="0"/>
          </a:p>
          <a:p>
            <a:pPr marL="514350" indent="-514350">
              <a:buFont typeface="+mj-lt"/>
              <a:buAutoNum type="arabicPeriod"/>
            </a:pPr>
            <a:r>
              <a:rPr lang="en-CA" dirty="0" smtClean="0"/>
              <a:t>What could leaders and </a:t>
            </a:r>
            <a:r>
              <a:rPr lang="en-CA" dirty="0"/>
              <a:t>management </a:t>
            </a:r>
            <a:r>
              <a:rPr lang="en-CA" dirty="0" smtClean="0"/>
              <a:t>change to produce a positive outcome?</a:t>
            </a:r>
            <a:endParaRPr lang="en-CA" dirty="0"/>
          </a:p>
          <a:p>
            <a:pPr marL="457200" lvl="0" indent="-457200">
              <a:buFont typeface="+mj-lt"/>
              <a:buAutoNum type="arabicPeriod"/>
            </a:pPr>
            <a:endParaRPr lang="en-CA" sz="1900" dirty="0"/>
          </a:p>
          <a:p>
            <a:pPr marL="514350" lvl="0" indent="-514350">
              <a:buFont typeface="+mj-lt"/>
              <a:buAutoNum type="arabicPeriod"/>
            </a:pPr>
            <a:r>
              <a:rPr lang="en-CA" dirty="0" smtClean="0"/>
              <a:t>How could Peers participate in producing a better outcome to situations like this?</a:t>
            </a:r>
          </a:p>
          <a:p>
            <a:pPr marL="0" lvl="0" indent="0">
              <a:buNone/>
            </a:pPr>
            <a:endParaRPr lang="en-CA" dirty="0" smtClean="0"/>
          </a:p>
          <a:p>
            <a:pPr marL="0" lvl="0" indent="0">
              <a:buNone/>
            </a:pPr>
            <a:endParaRPr lang="en-CA" dirty="0"/>
          </a:p>
          <a:p>
            <a:pPr marL="0" indent="0">
              <a:buNone/>
            </a:pPr>
            <a:endParaRPr lang="en-CA" dirty="0"/>
          </a:p>
        </p:txBody>
      </p:sp>
      <p:sp>
        <p:nvSpPr>
          <p:cNvPr id="11" name="Rectangle 10"/>
          <p:cNvSpPr/>
          <p:nvPr/>
        </p:nvSpPr>
        <p:spPr>
          <a:xfrm>
            <a:off x="327883" y="1191505"/>
            <a:ext cx="8533712" cy="149263"/>
          </a:xfrm>
          <a:prstGeom prst="rect">
            <a:avLst/>
          </a:prstGeom>
          <a:gradFill flip="none" rotWithShape="1">
            <a:gsLst>
              <a:gs pos="0">
                <a:schemeClr val="accent6">
                  <a:lumMod val="75000"/>
                </a:schemeClr>
              </a:gs>
              <a:gs pos="98000">
                <a:schemeClr val="bg1">
                  <a:lumMod val="65000"/>
                  <a:alpha val="3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grpSp>
        <p:nvGrpSpPr>
          <p:cNvPr id="19" name="Group 18"/>
          <p:cNvGrpSpPr/>
          <p:nvPr/>
        </p:nvGrpSpPr>
        <p:grpSpPr>
          <a:xfrm>
            <a:off x="1761231" y="6291963"/>
            <a:ext cx="5658304" cy="488287"/>
            <a:chOff x="434427" y="6101353"/>
            <a:chExt cx="8355717" cy="768262"/>
          </a:xfrm>
        </p:grpSpPr>
        <p:grpSp>
          <p:nvGrpSpPr>
            <p:cNvPr id="20" name="Group 19"/>
            <p:cNvGrpSpPr/>
            <p:nvPr/>
          </p:nvGrpSpPr>
          <p:grpSpPr>
            <a:xfrm>
              <a:off x="434427" y="6101353"/>
              <a:ext cx="8355717" cy="719985"/>
              <a:chOff x="434427" y="6055965"/>
              <a:chExt cx="8355717" cy="719985"/>
            </a:xfrm>
          </p:grpSpPr>
          <p:pic>
            <p:nvPicPr>
              <p:cNvPr id="22" name="Picture 2" descr="H:\epid\COMMITTEES AND ORGANIZATIONS\BC Harm Reduction\Students\2015_studentfolders\Corinne\HRSS one-pagers\images\hrss_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24328" y="6063928"/>
                <a:ext cx="1265816" cy="71202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http://www.ece.ubc.ca/~colind/i/UBClogo.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427" y="6055966"/>
                <a:ext cx="522150" cy="71202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epid\COMMITTEES AND ORGANIZATIONS\BC Harm Reduction\A_Team_Admin\social_media_other_accounts\Hello Cool World\Logo\HA Logos\PHSA logo_jp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6016" y="6055965"/>
                <a:ext cx="2255912" cy="712022"/>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3" descr="H:\epid\COMMITTEES AND ORGANIZATIONS\BC Harm Reduction\Students\2015_studentfolders\Corinne\HRSS one-pagers\images\towardtheheart_logo2jp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23728" y="6109316"/>
              <a:ext cx="1650019" cy="760299"/>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29923504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7"/>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483</TotalTime>
  <Words>297</Words>
  <Application>Microsoft Office PowerPoint</Application>
  <PresentationFormat>On-screen Show (4:3)</PresentationFormat>
  <Paragraphs>46</Paragraphs>
  <Slides>7</Slides>
  <Notes>1</Notes>
  <HiddenSlides>0</HiddenSlides>
  <MMClips>1</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Hospital Scenario 3</vt:lpstr>
      <vt:lpstr>PowerPoint Presentation</vt:lpstr>
      <vt:lpstr>This Scenario comes from the Lived Experience of People Who Use Drugs</vt:lpstr>
      <vt:lpstr>Discussion: Behaviours</vt:lpstr>
      <vt:lpstr>Discussion: The Service</vt:lpstr>
      <vt:lpstr>Discussion: The Role of Stigma</vt:lpstr>
      <vt:lpstr>Summary: Options &amp; Opportunities</vt:lpstr>
    </vt:vector>
  </TitlesOfParts>
  <Company>Health Shared Services 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Methadone Scenario 4</dc:title>
  <dc:creator>Burgess, Heather</dc:creator>
  <cp:lastModifiedBy>Tigchelaar, James</cp:lastModifiedBy>
  <cp:revision>59</cp:revision>
  <dcterms:created xsi:type="dcterms:W3CDTF">2016-08-03T19:50:21Z</dcterms:created>
  <dcterms:modified xsi:type="dcterms:W3CDTF">2017-11-08T22:56:25Z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6FC0AE47-3CAE-4D33-A72E-5FCAF9FD3BA2</vt:lpwstr>
  </property>
  <property fmtid="{D5CDD505-2E9C-101B-9397-08002B2CF9AE}" pid="3" name="ArticulatePath">
    <vt:lpwstr>Community Health Centre Scenario 1</vt:lpwstr>
  </property>
</Properties>
</file>